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91" r:id="rId5"/>
    <p:sldId id="287" r:id="rId6"/>
    <p:sldId id="259" r:id="rId7"/>
    <p:sldId id="260" r:id="rId8"/>
    <p:sldId id="261" r:id="rId9"/>
    <p:sldId id="262" r:id="rId10"/>
    <p:sldId id="263" r:id="rId11"/>
    <p:sldId id="290" r:id="rId12"/>
    <p:sldId id="298" r:id="rId13"/>
    <p:sldId id="294" r:id="rId14"/>
    <p:sldId id="295" r:id="rId15"/>
    <p:sldId id="297" r:id="rId16"/>
    <p:sldId id="296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B1CF"/>
    <a:srgbClr val="004990"/>
    <a:srgbClr val="435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0CC727-5509-4725-A6EF-097ECFD04AB1}" v="6" dt="2024-03-03T18:21:11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37"/>
    <p:restoredTop sz="96190"/>
  </p:normalViewPr>
  <p:slideViewPr>
    <p:cSldViewPr snapToGrid="0" snapToObjects="1">
      <p:cViewPr varScale="1">
        <p:scale>
          <a:sx n="74" d="100"/>
          <a:sy n="74" d="100"/>
        </p:scale>
        <p:origin x="561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Krey" userId="f9a8e197-4f79-449e-b8b7-e8f05f6d8a70" providerId="ADAL" clId="{970CC727-5509-4725-A6EF-097ECFD04AB1}"/>
    <pc:docChg chg="custSel addSld delSld modSld">
      <pc:chgData name="Adam Krey" userId="f9a8e197-4f79-449e-b8b7-e8f05f6d8a70" providerId="ADAL" clId="{970CC727-5509-4725-A6EF-097ECFD04AB1}" dt="2024-03-03T18:21:28.277" v="604" actId="1076"/>
      <pc:docMkLst>
        <pc:docMk/>
      </pc:docMkLst>
      <pc:sldChg chg="del">
        <pc:chgData name="Adam Krey" userId="f9a8e197-4f79-449e-b8b7-e8f05f6d8a70" providerId="ADAL" clId="{970CC727-5509-4725-A6EF-097ECFD04AB1}" dt="2024-03-03T17:39:13.547" v="439" actId="47"/>
        <pc:sldMkLst>
          <pc:docMk/>
          <pc:sldMk cId="36979535" sldId="256"/>
        </pc:sldMkLst>
      </pc:sldChg>
      <pc:sldChg chg="addSp delSp modSp mod">
        <pc:chgData name="Adam Krey" userId="f9a8e197-4f79-449e-b8b7-e8f05f6d8a70" providerId="ADAL" clId="{970CC727-5509-4725-A6EF-097ECFD04AB1}" dt="2024-03-03T18:21:28.277" v="604" actId="1076"/>
        <pc:sldMkLst>
          <pc:docMk/>
          <pc:sldMk cId="2457486098" sldId="290"/>
        </pc:sldMkLst>
        <pc:spChg chg="mod">
          <ac:chgData name="Adam Krey" userId="f9a8e197-4f79-449e-b8b7-e8f05f6d8a70" providerId="ADAL" clId="{970CC727-5509-4725-A6EF-097ECFD04AB1}" dt="2024-03-03T17:56:52.420" v="597" actId="1076"/>
          <ac:spMkLst>
            <pc:docMk/>
            <pc:sldMk cId="2457486098" sldId="290"/>
            <ac:spMk id="2" creationId="{C2314C9E-9E75-C44D-84BB-EB21738A2354}"/>
          </ac:spMkLst>
        </pc:spChg>
        <pc:picChg chg="del mod">
          <ac:chgData name="Adam Krey" userId="f9a8e197-4f79-449e-b8b7-e8f05f6d8a70" providerId="ADAL" clId="{970CC727-5509-4725-A6EF-097ECFD04AB1}" dt="2024-03-03T17:55:55.318" v="596" actId="478"/>
          <ac:picMkLst>
            <pc:docMk/>
            <pc:sldMk cId="2457486098" sldId="290"/>
            <ac:picMk id="4" creationId="{1CEEDC3E-75E8-A789-90F3-F3ABFCAE6440}"/>
          </ac:picMkLst>
        </pc:picChg>
        <pc:picChg chg="add mod">
          <ac:chgData name="Adam Krey" userId="f9a8e197-4f79-449e-b8b7-e8f05f6d8a70" providerId="ADAL" clId="{970CC727-5509-4725-A6EF-097ECFD04AB1}" dt="2024-03-03T18:21:28.277" v="604" actId="1076"/>
          <ac:picMkLst>
            <pc:docMk/>
            <pc:sldMk cId="2457486098" sldId="290"/>
            <ac:picMk id="5" creationId="{CA1446FB-786F-7CE4-A8AB-0A5DF87FC9BD}"/>
          </ac:picMkLst>
        </pc:picChg>
        <pc:picChg chg="del">
          <ac:chgData name="Adam Krey" userId="f9a8e197-4f79-449e-b8b7-e8f05f6d8a70" providerId="ADAL" clId="{970CC727-5509-4725-A6EF-097ECFD04AB1}" dt="2024-03-03T17:55:10.612" v="578" actId="478"/>
          <ac:picMkLst>
            <pc:docMk/>
            <pc:sldMk cId="2457486098" sldId="290"/>
            <ac:picMk id="9" creationId="{D25E7536-B919-8C8D-6866-861BC7104C30}"/>
          </ac:picMkLst>
        </pc:picChg>
      </pc:sldChg>
      <pc:sldChg chg="del">
        <pc:chgData name="Adam Krey" userId="f9a8e197-4f79-449e-b8b7-e8f05f6d8a70" providerId="ADAL" clId="{970CC727-5509-4725-A6EF-097ECFD04AB1}" dt="2024-03-03T17:39:05.187" v="438" actId="47"/>
        <pc:sldMkLst>
          <pc:docMk/>
          <pc:sldMk cId="53917280" sldId="292"/>
        </pc:sldMkLst>
      </pc:sldChg>
      <pc:sldChg chg="modSp mod">
        <pc:chgData name="Adam Krey" userId="f9a8e197-4f79-449e-b8b7-e8f05f6d8a70" providerId="ADAL" clId="{970CC727-5509-4725-A6EF-097ECFD04AB1}" dt="2024-03-03T17:59:09.079" v="600" actId="1076"/>
        <pc:sldMkLst>
          <pc:docMk/>
          <pc:sldMk cId="3025892133" sldId="294"/>
        </pc:sldMkLst>
        <pc:spChg chg="mod">
          <ac:chgData name="Adam Krey" userId="f9a8e197-4f79-449e-b8b7-e8f05f6d8a70" providerId="ADAL" clId="{970CC727-5509-4725-A6EF-097ECFD04AB1}" dt="2024-03-03T17:59:09.079" v="600" actId="1076"/>
          <ac:spMkLst>
            <pc:docMk/>
            <pc:sldMk cId="3025892133" sldId="294"/>
            <ac:spMk id="3" creationId="{3E1D4336-3981-A162-770B-D795C1674A63}"/>
          </ac:spMkLst>
        </pc:spChg>
      </pc:sldChg>
      <pc:sldChg chg="modSp mod">
        <pc:chgData name="Adam Krey" userId="f9a8e197-4f79-449e-b8b7-e8f05f6d8a70" providerId="ADAL" clId="{970CC727-5509-4725-A6EF-097ECFD04AB1}" dt="2024-03-03T17:57:23.594" v="599" actId="20577"/>
        <pc:sldMkLst>
          <pc:docMk/>
          <pc:sldMk cId="74773971" sldId="295"/>
        </pc:sldMkLst>
        <pc:spChg chg="mod">
          <ac:chgData name="Adam Krey" userId="f9a8e197-4f79-449e-b8b7-e8f05f6d8a70" providerId="ADAL" clId="{970CC727-5509-4725-A6EF-097ECFD04AB1}" dt="2024-03-03T17:57:23.594" v="599" actId="20577"/>
          <ac:spMkLst>
            <pc:docMk/>
            <pc:sldMk cId="74773971" sldId="295"/>
            <ac:spMk id="3" creationId="{950455CD-0EC5-B297-01E9-A0746939BEDF}"/>
          </ac:spMkLst>
        </pc:spChg>
      </pc:sldChg>
      <pc:sldChg chg="modSp mod">
        <pc:chgData name="Adam Krey" userId="f9a8e197-4f79-449e-b8b7-e8f05f6d8a70" providerId="ADAL" clId="{970CC727-5509-4725-A6EF-097ECFD04AB1}" dt="2024-03-03T17:36:18.010" v="437" actId="20577"/>
        <pc:sldMkLst>
          <pc:docMk/>
          <pc:sldMk cId="1741197705" sldId="296"/>
        </pc:sldMkLst>
        <pc:spChg chg="mod">
          <ac:chgData name="Adam Krey" userId="f9a8e197-4f79-449e-b8b7-e8f05f6d8a70" providerId="ADAL" clId="{970CC727-5509-4725-A6EF-097ECFD04AB1}" dt="2024-03-03T17:36:18.010" v="437" actId="20577"/>
          <ac:spMkLst>
            <pc:docMk/>
            <pc:sldMk cId="1741197705" sldId="296"/>
            <ac:spMk id="3" creationId="{471721AC-B5B1-DCFA-22A4-3DC07B898DB7}"/>
          </ac:spMkLst>
        </pc:spChg>
      </pc:sldChg>
      <pc:sldChg chg="modSp mod">
        <pc:chgData name="Adam Krey" userId="f9a8e197-4f79-449e-b8b7-e8f05f6d8a70" providerId="ADAL" clId="{970CC727-5509-4725-A6EF-097ECFD04AB1}" dt="2024-03-03T17:33:24.300" v="389" actId="14100"/>
        <pc:sldMkLst>
          <pc:docMk/>
          <pc:sldMk cId="368797234" sldId="297"/>
        </pc:sldMkLst>
        <pc:spChg chg="mod">
          <ac:chgData name="Adam Krey" userId="f9a8e197-4f79-449e-b8b7-e8f05f6d8a70" providerId="ADAL" clId="{970CC727-5509-4725-A6EF-097ECFD04AB1}" dt="2024-03-03T17:33:24.300" v="389" actId="14100"/>
          <ac:spMkLst>
            <pc:docMk/>
            <pc:sldMk cId="368797234" sldId="297"/>
            <ac:spMk id="3" creationId="{C7F9C526-3D17-7DB0-0EEC-ADFE8769D0E3}"/>
          </ac:spMkLst>
        </pc:spChg>
      </pc:sldChg>
      <pc:sldChg chg="addSp delSp modSp new mod">
        <pc:chgData name="Adam Krey" userId="f9a8e197-4f79-449e-b8b7-e8f05f6d8a70" providerId="ADAL" clId="{970CC727-5509-4725-A6EF-097ECFD04AB1}" dt="2024-03-03T17:52:56.182" v="577" actId="1076"/>
        <pc:sldMkLst>
          <pc:docMk/>
          <pc:sldMk cId="2610875188" sldId="298"/>
        </pc:sldMkLst>
        <pc:spChg chg="mod">
          <ac:chgData name="Adam Krey" userId="f9a8e197-4f79-449e-b8b7-e8f05f6d8a70" providerId="ADAL" clId="{970CC727-5509-4725-A6EF-097ECFD04AB1}" dt="2024-03-03T17:52:56.182" v="577" actId="1076"/>
          <ac:spMkLst>
            <pc:docMk/>
            <pc:sldMk cId="2610875188" sldId="298"/>
            <ac:spMk id="2" creationId="{C16898A4-079B-CB7F-8740-E35D3F57F4F6}"/>
          </ac:spMkLst>
        </pc:spChg>
        <pc:spChg chg="del">
          <ac:chgData name="Adam Krey" userId="f9a8e197-4f79-449e-b8b7-e8f05f6d8a70" providerId="ADAL" clId="{970CC727-5509-4725-A6EF-097ECFD04AB1}" dt="2024-03-03T17:50:09.987" v="442"/>
          <ac:spMkLst>
            <pc:docMk/>
            <pc:sldMk cId="2610875188" sldId="298"/>
            <ac:spMk id="3" creationId="{8D01FAAD-977D-3C10-29AB-70C556E390E4}"/>
          </ac:spMkLst>
        </pc:spChg>
        <pc:spChg chg="add mod">
          <ac:chgData name="Adam Krey" userId="f9a8e197-4f79-449e-b8b7-e8f05f6d8a70" providerId="ADAL" clId="{970CC727-5509-4725-A6EF-097ECFD04AB1}" dt="2024-03-03T17:52:49.104" v="576" actId="20577"/>
          <ac:spMkLst>
            <pc:docMk/>
            <pc:sldMk cId="2610875188" sldId="298"/>
            <ac:spMk id="4" creationId="{AD9D089B-98BE-74FF-4046-CC4D3C11D4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ECA8F-8F00-0145-9D57-BC5554B975B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A4BDF-92F0-624F-BF2E-00975557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0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13BE0C2-0047-894D-BCAF-3E5817F4254C}" type="slidenum">
              <a:rPr lang="en-US" sz="1200" smtClean="0"/>
              <a:pPr eaLnBrk="1" hangingPunct="1">
                <a:defRPr/>
              </a:pPr>
              <a:t>3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838" y="4343400"/>
            <a:ext cx="5029200" cy="4114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582EC226-A5BC-C842-9AB7-7B7180257583}" type="slidenum">
              <a:rPr lang="en-US" sz="1200" smtClean="0"/>
              <a:pPr eaLnBrk="1" hangingPunct="1">
                <a:defRPr/>
              </a:pPr>
              <a:t>4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838" y="4343400"/>
            <a:ext cx="5029200" cy="4114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B110BE92-8EAC-F044-AC97-30DDA559AE7B}" type="slidenum">
              <a:rPr lang="en-US" sz="1200" smtClean="0"/>
              <a:pPr eaLnBrk="1" hangingPunct="1">
                <a:defRPr/>
              </a:pPr>
              <a:t>5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838" y="4343400"/>
            <a:ext cx="5029200" cy="4114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AB4CEB13-73E9-8F45-B2D7-FC6A70FFF730}" type="slidenum">
              <a:rPr lang="en-US" sz="1200" smtClean="0"/>
              <a:pPr eaLnBrk="1" hangingPunct="1">
                <a:defRPr/>
              </a:pPr>
              <a:t>6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43FFA1B5-F0FE-E94A-8C9A-D245FD15429F}" type="slidenum">
              <a:rPr lang="en-US" sz="1200" smtClean="0"/>
              <a:pPr eaLnBrk="1" hangingPunct="1">
                <a:defRPr/>
              </a:pPr>
              <a:t>7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838" y="4343400"/>
            <a:ext cx="5029200" cy="4114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8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6C56473-09CA-DC4E-B7CB-8230913F56D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3244" y="1172817"/>
            <a:ext cx="10995660" cy="2791510"/>
          </a:xfrm>
          <a:noFill/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B1CF"/>
              </a:buClr>
              <a:buSzTx/>
              <a:buFont typeface="Arial" panose="020B0604020202020204" pitchFamily="34" charset="0"/>
              <a:buNone/>
              <a:tabLst/>
              <a:defRPr sz="5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4000" b="1">
                <a:solidFill>
                  <a:srgbClr val="004990"/>
                </a:solidFill>
              </a:defRPr>
            </a:lvl2pPr>
            <a:lvl3pPr marL="914400" indent="0" algn="ctr">
              <a:buNone/>
              <a:defRPr sz="4000" b="1">
                <a:solidFill>
                  <a:srgbClr val="004990"/>
                </a:solidFill>
              </a:defRPr>
            </a:lvl3pPr>
            <a:lvl4pPr marL="1371600" indent="0" algn="ctr">
              <a:buNone/>
              <a:defRPr sz="4000" b="1">
                <a:solidFill>
                  <a:srgbClr val="004990"/>
                </a:solidFill>
              </a:defRPr>
            </a:lvl4pPr>
            <a:lvl5pPr marL="1828800" indent="0" algn="ctr">
              <a:buNone/>
              <a:defRPr sz="4000" b="1">
                <a:solidFill>
                  <a:srgbClr val="004990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>
                <a:solidFill>
                  <a:srgbClr val="004990"/>
                </a:solidFill>
              </a:rPr>
              <a:t>Session Title Goes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540CEC6-D441-9940-A4C1-68175ECE71AD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13244" y="5273040"/>
            <a:ext cx="10995660" cy="61976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5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4000" b="1">
                <a:solidFill>
                  <a:srgbClr val="004990"/>
                </a:solidFill>
              </a:defRPr>
            </a:lvl2pPr>
            <a:lvl3pPr marL="914400" indent="0" algn="ctr">
              <a:buNone/>
              <a:defRPr sz="4000" b="1">
                <a:solidFill>
                  <a:srgbClr val="004990"/>
                </a:solidFill>
              </a:defRPr>
            </a:lvl3pPr>
            <a:lvl4pPr marL="1371600" indent="0" algn="ctr">
              <a:buNone/>
              <a:defRPr sz="4000" b="1">
                <a:solidFill>
                  <a:srgbClr val="004990"/>
                </a:solidFill>
              </a:defRPr>
            </a:lvl4pPr>
            <a:lvl5pPr marL="1828800" indent="0" algn="ctr">
              <a:buNone/>
              <a:defRPr sz="4000" b="1">
                <a:solidFill>
                  <a:srgbClr val="004990"/>
                </a:solidFill>
              </a:defRPr>
            </a:lvl5pPr>
          </a:lstStyle>
          <a:p>
            <a:pPr lvl="0"/>
            <a:r>
              <a:rPr lang="en-US" dirty="0"/>
              <a:t>Logo Goes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45012FC-FCC8-A345-8069-93EAF1DDD2E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08108" y="3964329"/>
            <a:ext cx="10995660" cy="1308712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3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4000" b="1">
                <a:solidFill>
                  <a:srgbClr val="004990"/>
                </a:solidFill>
              </a:defRPr>
            </a:lvl2pPr>
            <a:lvl3pPr marL="914400" indent="0" algn="ctr">
              <a:buNone/>
              <a:defRPr sz="4000" b="1">
                <a:solidFill>
                  <a:srgbClr val="004990"/>
                </a:solidFill>
              </a:defRPr>
            </a:lvl3pPr>
            <a:lvl4pPr marL="1371600" indent="0" algn="ctr">
              <a:buNone/>
              <a:defRPr sz="4000" b="1">
                <a:solidFill>
                  <a:srgbClr val="004990"/>
                </a:solidFill>
              </a:defRPr>
            </a:lvl4pPr>
            <a:lvl5pPr marL="1828800" indent="0" algn="ctr">
              <a:buNone/>
              <a:defRPr sz="4000" b="1">
                <a:solidFill>
                  <a:srgbClr val="004990"/>
                </a:solidFill>
              </a:defRPr>
            </a:lvl5pPr>
          </a:lstStyle>
          <a:p>
            <a:pPr lvl="0"/>
            <a:r>
              <a:rPr lang="en-US" dirty="0"/>
              <a:t>Sponsored By</a:t>
            </a:r>
          </a:p>
        </p:txBody>
      </p:sp>
    </p:spTree>
    <p:extLst>
      <p:ext uri="{BB962C8B-B14F-4D97-AF65-F5344CB8AC3E}">
        <p14:creationId xmlns:p14="http://schemas.microsoft.com/office/powerpoint/2010/main" val="400486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37F-37F4-E14B-9559-07760C14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91822"/>
            <a:ext cx="10972800" cy="9595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387D-4F1A-C74B-A92F-DEC4C4872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1378"/>
            <a:ext cx="10972800" cy="393319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20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65F9FAC-872D-E041-AB65-826B8D43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0533"/>
            <a:ext cx="10972800" cy="948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617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52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72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593BC-3A17-FD48-809E-ACB93273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7992"/>
            <a:ext cx="10972800" cy="924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47F8E-D9A3-384C-81CA-BC23259B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52837"/>
            <a:ext cx="10972800" cy="4521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662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4352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BB1C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BB1C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BB1C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BB1C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BB1C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FCC66B9-08F2-8F87-0F68-7F8A33DAB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4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BE3AD-812A-3163-ED63-175FE056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11480"/>
            <a:ext cx="10972800" cy="959556"/>
          </a:xfrm>
        </p:spPr>
        <p:txBody>
          <a:bodyPr>
            <a:normAutofit/>
          </a:bodyPr>
          <a:lstStyle/>
          <a:p>
            <a:r>
              <a:rPr lang="en-US" sz="3600" dirty="0"/>
              <a:t>AGENDA: SAFETY ASPECTS OF BEV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D4336-3981-A162-770B-D795C1674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542285"/>
            <a:ext cx="10972800" cy="3933196"/>
          </a:xfrm>
        </p:spPr>
        <p:txBody>
          <a:bodyPr/>
          <a:lstStyle/>
          <a:p>
            <a:r>
              <a:rPr lang="en-US" dirty="0"/>
              <a:t>Task Force launched Spring Meeting 2023</a:t>
            </a:r>
          </a:p>
          <a:p>
            <a:r>
              <a:rPr lang="en-US" dirty="0"/>
              <a:t>Introduction to task force officers</a:t>
            </a:r>
          </a:p>
          <a:p>
            <a:r>
              <a:rPr lang="en-US" dirty="0"/>
              <a:t>Review of the proposed R.P.</a:t>
            </a:r>
          </a:p>
          <a:p>
            <a:r>
              <a:rPr lang="en-US" dirty="0"/>
              <a:t>Finalize any changes/additions</a:t>
            </a:r>
          </a:p>
          <a:p>
            <a:r>
              <a:rPr lang="en-US" dirty="0"/>
              <a:t>Motion for ballot</a:t>
            </a:r>
          </a:p>
          <a:p>
            <a:r>
              <a:rPr lang="en-US" dirty="0"/>
              <a:t>Adjournment</a:t>
            </a:r>
          </a:p>
        </p:txBody>
      </p:sp>
    </p:spTree>
    <p:extLst>
      <p:ext uri="{BB962C8B-B14F-4D97-AF65-F5344CB8AC3E}">
        <p14:creationId xmlns:p14="http://schemas.microsoft.com/office/powerpoint/2010/main" val="302589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DCD5C-BCFB-371C-039E-AAD13E8A1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11480"/>
            <a:ext cx="10972800" cy="959556"/>
          </a:xfrm>
        </p:spPr>
        <p:txBody>
          <a:bodyPr/>
          <a:lstStyle/>
          <a:p>
            <a:r>
              <a:rPr lang="en-US" dirty="0"/>
              <a:t>WHY DO WE NEED THIS RP?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455CD-0EC5-B297-01E9-A0746939B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7175"/>
            <a:ext cx="10972800" cy="39331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Service Providers and Fleets are being challenged with evolving technology in the transportation industry, and with this evolution, there needs to be a recommending practice for setting up a service bay for Service Providers and Fleets to be able to service their own BEV safely.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Recommended Practice will be a “Living Document”, meaning as BEV evolve in the industry, updates will happen to this document.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3F52F-7EB7-DC40-F7E2-62E9055C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11480"/>
            <a:ext cx="10972800" cy="959556"/>
          </a:xfrm>
        </p:spPr>
        <p:txBody>
          <a:bodyPr/>
          <a:lstStyle/>
          <a:p>
            <a:r>
              <a:rPr lang="en-US" dirty="0"/>
              <a:t>TIMELINE TO RP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9C526-3D17-7DB0-0EEC-ADFE8769D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2402"/>
            <a:ext cx="11322676" cy="3933196"/>
          </a:xfrm>
        </p:spPr>
        <p:txBody>
          <a:bodyPr/>
          <a:lstStyle/>
          <a:p>
            <a:r>
              <a:rPr lang="en-US" dirty="0"/>
              <a:t>Spring 2023 Meeting - Task force kicked-off</a:t>
            </a:r>
          </a:p>
          <a:p>
            <a:r>
              <a:rPr lang="en-US" dirty="0"/>
              <a:t>Spring 2023 - Fall 2023 - 2 Conference Calls</a:t>
            </a:r>
          </a:p>
          <a:p>
            <a:r>
              <a:rPr lang="en-US" dirty="0"/>
              <a:t>Fall 2023 Meeting – Draft RP content and sources</a:t>
            </a:r>
          </a:p>
          <a:p>
            <a:r>
              <a:rPr lang="en-US" dirty="0"/>
              <a:t>Fall 2023 - Spring 2024 - 3 Conference Calls- worked on drafting RP</a:t>
            </a:r>
          </a:p>
          <a:p>
            <a:r>
              <a:rPr lang="en-US" dirty="0"/>
              <a:t>Spring 2024 Meeting - Review Draft and finalize any changes- Motion to Ballot</a:t>
            </a:r>
          </a:p>
        </p:txBody>
      </p:sp>
    </p:spTree>
    <p:extLst>
      <p:ext uri="{BB962C8B-B14F-4D97-AF65-F5344CB8AC3E}">
        <p14:creationId xmlns:p14="http://schemas.microsoft.com/office/powerpoint/2010/main" val="368797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FABFB-BEC0-B585-2A8E-9E25F485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Recommended Practice Draft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721AC-B5B1-DCFA-22A4-3DC07B898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draft RP </a:t>
            </a:r>
          </a:p>
        </p:txBody>
      </p:sp>
    </p:spTree>
    <p:extLst>
      <p:ext uri="{BB962C8B-B14F-4D97-AF65-F5344CB8AC3E}">
        <p14:creationId xmlns:p14="http://schemas.microsoft.com/office/powerpoint/2010/main" val="1741197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0184"/>
            <a:ext cx="10972800" cy="959556"/>
          </a:xfrm>
        </p:spPr>
        <p:txBody>
          <a:bodyPr/>
          <a:lstStyle/>
          <a:p>
            <a:r>
              <a:rPr lang="en-US" dirty="0"/>
              <a:t>Be Sure to Rate This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7297"/>
            <a:ext cx="10972800" cy="1472274"/>
          </a:xfrm>
        </p:spPr>
        <p:txBody>
          <a:bodyPr>
            <a:normAutofit/>
          </a:bodyPr>
          <a:lstStyle/>
          <a:p>
            <a:r>
              <a:rPr lang="en-US" dirty="0"/>
              <a:t>Please rate technical sessions/mini-technical sessions via the </a:t>
            </a:r>
          </a:p>
          <a:p>
            <a:pPr marL="0" indent="0">
              <a:buNone/>
            </a:pPr>
            <a:r>
              <a:rPr lang="en-US" dirty="0"/>
              <a:t>   ATA Events Mobile App. Click the RATE EVENT button from within             </a:t>
            </a:r>
            <a:br>
              <a:rPr lang="en-US" dirty="0"/>
            </a:br>
            <a:r>
              <a:rPr lang="en-US" dirty="0"/>
              <a:t>   the session listing under the Events Tab.</a:t>
            </a:r>
          </a:p>
        </p:txBody>
      </p:sp>
      <p:pic>
        <p:nvPicPr>
          <p:cNvPr id="4" name="Picture 3" descr="thumbnail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114" y="2767021"/>
            <a:ext cx="1620674" cy="2876697"/>
          </a:xfrm>
          <a:prstGeom prst="rect">
            <a:avLst/>
          </a:prstGeom>
        </p:spPr>
      </p:pic>
      <p:pic>
        <p:nvPicPr>
          <p:cNvPr id="5" name="Picture 4" descr="thumbnail_Imag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14" y="2854642"/>
            <a:ext cx="1611434" cy="2860296"/>
          </a:xfrm>
          <a:prstGeom prst="rect">
            <a:avLst/>
          </a:prstGeom>
        </p:spPr>
      </p:pic>
      <p:pic>
        <p:nvPicPr>
          <p:cNvPr id="6" name="Picture 5" descr="thumbnail_Image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862" y="2854704"/>
            <a:ext cx="1613383" cy="2863753"/>
          </a:xfrm>
          <a:prstGeom prst="rect">
            <a:avLst/>
          </a:prstGeom>
        </p:spPr>
      </p:pic>
      <p:pic>
        <p:nvPicPr>
          <p:cNvPr id="7" name="Picture 6" descr="thumbnail_Image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84" y="2842834"/>
            <a:ext cx="1577963" cy="28008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846" y="2867931"/>
            <a:ext cx="87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Step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5783" y="2898331"/>
            <a:ext cx="87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Step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6241" y="2904991"/>
            <a:ext cx="87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Step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14698" y="2898331"/>
            <a:ext cx="87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Step 4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4787833" y="4114997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743111" y="4219783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984516" y="379846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552892" y="3466228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2608AA8-C37B-4C45-82F3-3A4C9DA128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0738" y="1183419"/>
            <a:ext cx="10995660" cy="5107653"/>
          </a:xfrm>
          <a:noFill/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B1CF"/>
              </a:buClr>
              <a:buSzTx/>
              <a:buFont typeface="Arial" panose="020B0604020202020204" pitchFamily="34" charset="0"/>
              <a:buNone/>
              <a:tabLst/>
              <a:defRPr sz="5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4000" b="1">
                <a:solidFill>
                  <a:srgbClr val="004990"/>
                </a:solidFill>
              </a:defRPr>
            </a:lvl2pPr>
            <a:lvl3pPr marL="914400" indent="0" algn="ctr">
              <a:buNone/>
              <a:defRPr sz="4000" b="1">
                <a:solidFill>
                  <a:srgbClr val="004990"/>
                </a:solidFill>
              </a:defRPr>
            </a:lvl3pPr>
            <a:lvl4pPr marL="1371600" indent="0" algn="ctr">
              <a:buNone/>
              <a:defRPr sz="4000" b="1">
                <a:solidFill>
                  <a:srgbClr val="004990"/>
                </a:solidFill>
              </a:defRPr>
            </a:lvl4pPr>
            <a:lvl5pPr marL="1828800" indent="0" algn="ctr">
              <a:buNone/>
              <a:defRPr sz="4000" b="1">
                <a:solidFill>
                  <a:srgbClr val="004990"/>
                </a:solidFill>
              </a:defRPr>
            </a:lvl5pPr>
          </a:lstStyle>
          <a:p>
            <a:r>
              <a:rPr lang="en-US" dirty="0"/>
              <a:t>S.16 – Service Provider</a:t>
            </a:r>
          </a:p>
          <a:p>
            <a:r>
              <a:rPr lang="en-US" dirty="0"/>
              <a:t>Safety Aspects of Battery Electric Vehicles (BEV)</a:t>
            </a:r>
          </a:p>
          <a:p>
            <a:pPr lvl="0"/>
            <a:endParaRPr lang="en-US" dirty="0">
              <a:solidFill>
                <a:srgbClr val="004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0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336800" y="3810000"/>
            <a:ext cx="8822267" cy="533400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0651" tIns="59267" rIns="120651" bIns="59267" rtlCol="0">
            <a:normAutofit fontScale="92500" lnSpcReduction="20000"/>
          </a:bodyPr>
          <a:lstStyle/>
          <a:p>
            <a:pPr marL="457189" indent="-457189" algn="l"/>
            <a:r>
              <a:rPr lang="en-US" sz="3733">
                <a:solidFill>
                  <a:srgbClr val="000000"/>
                </a:solidFill>
                <a:latin typeface="Calibri" charset="0"/>
              </a:rPr>
              <a:t>Technology &amp; Maintenance Council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2302139" y="3657600"/>
            <a:ext cx="7359028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962402" y="4419600"/>
            <a:ext cx="4828888" cy="48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eaLnBrk="0" hangingPunct="0">
              <a:defRPr/>
            </a:pPr>
            <a:r>
              <a:rPr lang="en-US" sz="2400" i="1" dirty="0">
                <a:solidFill>
                  <a:srgbClr val="10253F"/>
                </a:solidFill>
                <a:latin typeface="Times" charset="0"/>
              </a:rPr>
              <a:t>. . . Turning Experience Into Practice</a:t>
            </a:r>
          </a:p>
        </p:txBody>
      </p:sp>
      <p:pic>
        <p:nvPicPr>
          <p:cNvPr id="14340" name="Picture 7" descr="TMC_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981200"/>
            <a:ext cx="378271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94360" y="411480"/>
            <a:ext cx="10295467" cy="1143000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0651" tIns="59267" rIns="120651" bIns="59267" rtlCol="0" anchor="ctr"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</a:rPr>
              <a:t>ATTENTION PLEASE</a:t>
            </a:r>
          </a:p>
        </p:txBody>
      </p:sp>
      <p:pic>
        <p:nvPicPr>
          <p:cNvPr id="17411" name="Picture 3" descr="smartphone_shutterstock_1284071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60000">
            <a:off x="8796908" y="3080607"/>
            <a:ext cx="2580216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12648" y="1380744"/>
            <a:ext cx="9795933" cy="4313239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0651" tIns="59267" rIns="120651" bIns="59267" rtlCol="0">
            <a:normAutofit/>
          </a:bodyPr>
          <a:lstStyle/>
          <a:p>
            <a:pPr marL="457189" indent="-457189" algn="l">
              <a:lnSpc>
                <a:spcPct val="125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3733" dirty="0">
                <a:solidFill>
                  <a:srgbClr val="000000"/>
                </a:solidFill>
                <a:latin typeface="Calibri" charset="0"/>
              </a:rPr>
              <a:t>In accordance with TMC Board Policy, all personal phones without a silent feature must be turned off during business sessions. </a:t>
            </a:r>
          </a:p>
          <a:p>
            <a:pPr marL="457189" indent="-457189" algn="l">
              <a:lnSpc>
                <a:spcPct val="125000"/>
              </a:lnSpc>
              <a:buFontTx/>
              <a:buChar char="•"/>
            </a:pPr>
            <a:r>
              <a:rPr lang="en-US" sz="3733" dirty="0">
                <a:solidFill>
                  <a:srgbClr val="000000"/>
                </a:solidFill>
                <a:latin typeface="Calibri" charset="0"/>
              </a:rPr>
              <a:t> If you must use your phone</a:t>
            </a:r>
            <a:br>
              <a:rPr lang="en-US" sz="3733" dirty="0">
                <a:solidFill>
                  <a:srgbClr val="000000"/>
                </a:solidFill>
                <a:latin typeface="Calibri" charset="0"/>
              </a:rPr>
            </a:br>
            <a:r>
              <a:rPr lang="en-US" sz="3733" dirty="0">
                <a:solidFill>
                  <a:srgbClr val="000000"/>
                </a:solidFill>
                <a:latin typeface="Calibri" charset="0"/>
              </a:rPr>
              <a:t>—please leave the room!</a:t>
            </a:r>
          </a:p>
        </p:txBody>
      </p:sp>
    </p:spTree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2648" y="1380744"/>
            <a:ext cx="10187517" cy="4986953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0651" tIns="59267" rIns="120651" bIns="59267" rtlCol="0">
            <a:normAutofit/>
          </a:bodyPr>
          <a:lstStyle/>
          <a:p>
            <a:pPr marL="457189" indent="-457189" algn="l"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US" sz="2933" dirty="0">
                <a:solidFill>
                  <a:srgbClr val="000000"/>
                </a:solidFill>
                <a:latin typeface="Calibri" charset="0"/>
              </a:rPr>
              <a:t>This is an open meeting of the Technology &amp; Maintenance Council, held in accordance with ATA Antitrust Guidelines which are listed in your meeting packet.</a:t>
            </a:r>
          </a:p>
          <a:p>
            <a:pPr marL="457189" indent="-457189" algn="l"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US" sz="2933" dirty="0">
                <a:solidFill>
                  <a:srgbClr val="000000"/>
                </a:solidFill>
                <a:latin typeface="Calibri" charset="0"/>
              </a:rPr>
              <a:t>Audio or video recordings are not permitted at this session. However, photography is permissible. </a:t>
            </a:r>
          </a:p>
          <a:p>
            <a:pPr marL="457189" indent="-457189" algn="l"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US" sz="2933" dirty="0">
                <a:solidFill>
                  <a:srgbClr val="000000"/>
                </a:solidFill>
                <a:latin typeface="Calibri" charset="0"/>
              </a:rPr>
              <a:t>The opinions expressed in this meeting are those of the individual and not necessarily the opinion of his/her company nor of TMC unless stated otherwise.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5E5F83D-6982-4CA6-A910-D50AC98978EC}"/>
              </a:ext>
            </a:extLst>
          </p:cNvPr>
          <p:cNvSpPr txBox="1">
            <a:spLocks noChangeArrowheads="1"/>
          </p:cNvSpPr>
          <p:nvPr/>
        </p:nvSpPr>
        <p:spPr>
          <a:xfrm>
            <a:off x="594360" y="411480"/>
            <a:ext cx="10295467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0651" tIns="59267" rIns="120651" bIns="5926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4352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latin typeface="Calibri" charset="0"/>
              </a:rPr>
              <a:t>ATTENTION PLEASE</a:t>
            </a:r>
          </a:p>
        </p:txBody>
      </p:sp>
    </p:spTree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411480"/>
            <a:ext cx="10972800" cy="98970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</a:rPr>
              <a:t>ANTITRUST/PATENT DISCLOSURE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9668"/>
            <a:ext cx="10972800" cy="40986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To minimize the possibility of antitrust problems, the guidelines detailed in your registration packet should be followed at all TMC meetings, task force and study group sessions.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All participants in any group involved in the development of standards or recommended practices shall disclose, as stated in the antitrust/patent disclosure guidelines in your registration packet, all patents or patent applications that are owned, controlled or licensed by the Participant or Participant’</a:t>
            </a:r>
            <a:r>
              <a:rPr lang="en-US" altLang="ja-JP" dirty="0">
                <a:latin typeface="Calibri" charset="0"/>
              </a:rPr>
              <a:t>s employer when the Participant reasonably believes such patent or patent application may become material to the standard or RP development process. </a:t>
            </a:r>
            <a:endParaRPr lang="en-US" altLang="ja-JP" baseline="3000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94360" y="411480"/>
            <a:ext cx="10295467" cy="1143000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0651" tIns="59267" rIns="120651" bIns="59267" rtlCol="0" anchor="ctr">
            <a:no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Constructive Comments Are</a:t>
            </a:r>
            <a:br>
              <a:rPr lang="en-US" sz="4000" dirty="0">
                <a:cs typeface="+mj-cs"/>
              </a:rPr>
            </a:br>
            <a:r>
              <a:rPr lang="en-US" sz="4000" dirty="0">
                <a:cs typeface="+mj-cs"/>
              </a:rPr>
              <a:t>Always Appreciated!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2648" y="1737360"/>
            <a:ext cx="9538675" cy="3826941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0651" tIns="59267" rIns="120651" bIns="59267" rtlCol="0">
            <a:normAutofit/>
          </a:bodyPr>
          <a:lstStyle/>
          <a:p>
            <a:pPr marL="91440" indent="0">
              <a:buNone/>
            </a:pPr>
            <a:r>
              <a:rPr lang="en-US" sz="3733" dirty="0">
                <a:solidFill>
                  <a:schemeClr val="tx1"/>
                </a:solidFill>
                <a:latin typeface="Calibri" charset="0"/>
              </a:rPr>
              <a:t>TMC welcomes your comments, but please make certain that they are constructive and appropriate before you turn in your evaluation sheet!</a:t>
            </a:r>
          </a:p>
          <a:p>
            <a:pPr marL="0" indent="0">
              <a:buNone/>
            </a:pPr>
            <a:endParaRPr lang="en-US" sz="3733" i="1" dirty="0">
              <a:solidFill>
                <a:schemeClr val="tx1"/>
              </a:solidFill>
              <a:latin typeface="Calibri" charset="0"/>
            </a:endParaRPr>
          </a:p>
          <a:p>
            <a:pPr marL="91440" indent="0">
              <a:buNone/>
            </a:pPr>
            <a:r>
              <a:rPr lang="en-US" sz="3733" i="1" dirty="0">
                <a:solidFill>
                  <a:schemeClr val="tx1"/>
                </a:solidFill>
                <a:latin typeface="Calibri" charset="0"/>
              </a:rPr>
              <a:t>Thank You for Your Cooperation!</a:t>
            </a:r>
          </a:p>
        </p:txBody>
      </p:sp>
    </p:spTree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14C9E-9E75-C44D-84BB-EB21738A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98" y="1868523"/>
            <a:ext cx="11548803" cy="958468"/>
          </a:xfrm>
        </p:spPr>
        <p:txBody>
          <a:bodyPr/>
          <a:lstStyle/>
          <a:p>
            <a:pPr algn="ctr"/>
            <a:r>
              <a:rPr lang="en-US" sz="4000" dirty="0"/>
              <a:t>Welcome</a:t>
            </a:r>
            <a:r>
              <a:rPr lang="en-US" dirty="0"/>
              <a:t> </a:t>
            </a:r>
            <a:r>
              <a:rPr lang="en-US" sz="4000" dirty="0"/>
              <a:t>First Time Attendees!!!</a:t>
            </a:r>
            <a:endParaRPr lang="en-US" dirty="0"/>
          </a:p>
        </p:txBody>
      </p:sp>
      <p:pic>
        <p:nvPicPr>
          <p:cNvPr id="5" name="Graphic 4" descr="Clapping hands with solid fill">
            <a:extLst>
              <a:ext uri="{FF2B5EF4-FFF2-40B4-BE49-F238E27FC236}">
                <a16:creationId xmlns:a16="http://schemas.microsoft.com/office/drawing/2014/main" id="{CA1446FB-786F-7CE4-A8AB-0A5DF87FC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3362" y="2468373"/>
            <a:ext cx="3125273" cy="312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8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898A4-079B-CB7F-8740-E35D3F57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0380"/>
            <a:ext cx="10972800" cy="959556"/>
          </a:xfrm>
        </p:spPr>
        <p:txBody>
          <a:bodyPr/>
          <a:lstStyle/>
          <a:p>
            <a:r>
              <a:rPr lang="en-US" dirty="0"/>
              <a:t>Task Force Leadership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9D089B-98BE-74FF-4046-CC4D3C11D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32208"/>
            <a:ext cx="10972800" cy="358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Leadership: </a:t>
            </a:r>
          </a:p>
          <a:p>
            <a:pPr lvl="1"/>
            <a:r>
              <a:rPr lang="en-US" dirty="0"/>
              <a:t>Adam Krey Chairman</a:t>
            </a:r>
          </a:p>
          <a:p>
            <a:pPr lvl="1"/>
            <a:r>
              <a:rPr lang="en-US" dirty="0"/>
              <a:t>David Kegley- Fleet Co-Chair </a:t>
            </a:r>
          </a:p>
          <a:p>
            <a:pPr lvl="1"/>
            <a:r>
              <a:rPr lang="en-US" dirty="0"/>
              <a:t>Joe Christoffel- Co-Chair</a:t>
            </a:r>
          </a:p>
          <a:p>
            <a:pPr lvl="1"/>
            <a:r>
              <a:rPr lang="en-US" dirty="0"/>
              <a:t>Ashley Rush- Co-Chair</a:t>
            </a:r>
          </a:p>
          <a:p>
            <a:pPr lvl="1"/>
            <a:r>
              <a:rPr lang="en-US" dirty="0"/>
              <a:t>Jabali Leonard- Secretary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75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galForum19_16x9" id="{BE0A8372-BFFE-E547-A54B-13CE4549F1C1}" vid="{6337DB41-23F9-ED44-A6AA-188402042D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F20F856E98D9418B55BC951CED0054" ma:contentTypeVersion="20" ma:contentTypeDescription="Create a new document." ma:contentTypeScope="" ma:versionID="640049ebf98737360d794128c1c0627b">
  <xsd:schema xmlns:xsd="http://www.w3.org/2001/XMLSchema" xmlns:xs="http://www.w3.org/2001/XMLSchema" xmlns:p="http://schemas.microsoft.com/office/2006/metadata/properties" xmlns:ns2="3e74eb2b-6a88-49fd-97ad-72ca1154ca80" xmlns:ns3="40ec901e-63a9-4bf4-97e5-9b7e4283fe19" targetNamespace="http://schemas.microsoft.com/office/2006/metadata/properties" ma:root="true" ma:fieldsID="8d7110d06d3156824f9e8db93c7c5168" ns2:_="" ns3:_="">
    <xsd:import namespace="3e74eb2b-6a88-49fd-97ad-72ca1154ca80"/>
    <xsd:import namespace="40ec901e-63a9-4bf4-97e5-9b7e4283fe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Preview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74eb2b-6a88-49fd-97ad-72ca1154c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Preview" ma:index="20" nillable="true" ma:displayName="Preview" ma:internalName="Preview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5f1cd1c-42d2-4a3e-9673-45552a589b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7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c901e-63a9-4bf4-97e5-9b7e4283fe1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b9c841-0e67-44c7-9d7c-8e5a2b1c2442}" ma:internalName="TaxCatchAll" ma:showField="CatchAllData" ma:web="40ec901e-63a9-4bf4-97e5-9b7e4283fe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74eb2b-6a88-49fd-97ad-72ca1154ca80">
      <Terms xmlns="http://schemas.microsoft.com/office/infopath/2007/PartnerControls"/>
    </lcf76f155ced4ddcb4097134ff3c332f>
    <TaxCatchAll xmlns="40ec901e-63a9-4bf4-97e5-9b7e4283fe19" xsi:nil="true"/>
    <Notes xmlns="3e74eb2b-6a88-49fd-97ad-72ca1154ca80" xsi:nil="true"/>
    <Preview xmlns="3e74eb2b-6a88-49fd-97ad-72ca1154ca80" xsi:nil="true"/>
  </documentManagement>
</p:properties>
</file>

<file path=customXml/itemProps1.xml><?xml version="1.0" encoding="utf-8"?>
<ds:datastoreItem xmlns:ds="http://schemas.openxmlformats.org/officeDocument/2006/customXml" ds:itemID="{16D6816F-A2DF-41F2-AF50-CF1A73BAC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3EA06E-B8BD-405D-AB32-43A5B2BABB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74eb2b-6a88-49fd-97ad-72ca1154ca80"/>
    <ds:schemaRef ds:uri="40ec901e-63a9-4bf4-97e5-9b7e4283fe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63FC5B-F00E-4FCF-931C-3E204320A40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ed3ab07a-544e-440a-ad4b-73060a045ba1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2c788a7-4671-4a73-a2a9-5cdbcc773b56"/>
    <ds:schemaRef ds:uri="http://purl.org/dc/dcmitype/"/>
    <ds:schemaRef ds:uri="3e74eb2b-6a88-49fd-97ad-72ca1154ca80"/>
    <ds:schemaRef ds:uri="40ec901e-63a9-4bf4-97e5-9b7e4283fe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6063</TotalTime>
  <Words>532</Words>
  <Application>Microsoft Office PowerPoint</Application>
  <PresentationFormat>Widescreen</PresentationFormat>
  <Paragraphs>57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</vt:lpstr>
      <vt:lpstr>Office Theme</vt:lpstr>
      <vt:lpstr>PowerPoint Presentation</vt:lpstr>
      <vt:lpstr>PowerPoint Presentation</vt:lpstr>
      <vt:lpstr>PowerPoint Presentation</vt:lpstr>
      <vt:lpstr>ATTENTION PLEASE</vt:lpstr>
      <vt:lpstr>PowerPoint Presentation</vt:lpstr>
      <vt:lpstr>ANTITRUST/PATENT DISCLOSURE</vt:lpstr>
      <vt:lpstr>Constructive Comments Are Always Appreciated!</vt:lpstr>
      <vt:lpstr>Welcome First Time Attendees!!!</vt:lpstr>
      <vt:lpstr>Task Force Leadership</vt:lpstr>
      <vt:lpstr>AGENDA: SAFETY ASPECTS OF BEV</vt:lpstr>
      <vt:lpstr>WHY DO WE NEED THIS RP?</vt:lpstr>
      <vt:lpstr>TIMELINE TO RP COMPLETION</vt:lpstr>
      <vt:lpstr>Proposed Recommended Practice Draft</vt:lpstr>
      <vt:lpstr>Be Sure to Rate This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Adam Krey</cp:lastModifiedBy>
  <cp:revision>128</cp:revision>
  <dcterms:created xsi:type="dcterms:W3CDTF">2019-03-07T20:27:59Z</dcterms:created>
  <dcterms:modified xsi:type="dcterms:W3CDTF">2024-03-03T18:21:37Z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0x010100C7F20F856E98D9418B55BC951CED0054</vt:lpwstr>
  </property>
</Properties>
</file>