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6" r:id="rId5"/>
    <p:sldId id="390" r:id="rId6"/>
    <p:sldId id="379" r:id="rId7"/>
    <p:sldId id="399" r:id="rId8"/>
    <p:sldId id="401" r:id="rId9"/>
    <p:sldId id="402" r:id="rId10"/>
    <p:sldId id="406" r:id="rId11"/>
    <p:sldId id="290" r:id="rId12"/>
    <p:sldId id="407" r:id="rId13"/>
    <p:sldId id="414" r:id="rId14"/>
    <p:sldId id="410" r:id="rId15"/>
    <p:sldId id="386" r:id="rId16"/>
    <p:sldId id="400" r:id="rId17"/>
    <p:sldId id="408" r:id="rId18"/>
    <p:sldId id="409" r:id="rId19"/>
    <p:sldId id="403" r:id="rId20"/>
    <p:sldId id="413" r:id="rId21"/>
    <p:sldId id="405" r:id="rId22"/>
    <p:sldId id="411" r:id="rId23"/>
    <p:sldId id="412" r:id="rId24"/>
    <p:sldId id="291" r:id="rId25"/>
    <p:sldId id="404" r:id="rId26"/>
    <p:sldId id="41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5265"/>
    <a:srgbClr val="004990"/>
    <a:srgbClr val="0D5293"/>
    <a:srgbClr val="FFFFFF"/>
    <a:srgbClr val="9BB1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D89CA6-7599-C3FC-EF38-C3B3E18E6B0A}" v="2" dt="2023-02-22T14:30:28.141"/>
    <p1510:client id="{CE90428F-DA54-469D-8304-3D0855433AE0}" v="41" dt="2023-02-20T17:03:55.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44"/>
    <p:restoredTop sz="96405"/>
  </p:normalViewPr>
  <p:slideViewPr>
    <p:cSldViewPr snapToGrid="0" snapToObjects="1">
      <p:cViewPr varScale="1">
        <p:scale>
          <a:sx n="108" d="100"/>
          <a:sy n="108" d="100"/>
        </p:scale>
        <p:origin x="126" y="14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CECA8F-8F00-0145-9D57-BC5554B975BF}" type="datetimeFigureOut">
              <a:rPr lang="en-US" smtClean="0"/>
              <a:t>2/27/2023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3A4BDF-92F0-624F-BF2E-00975557D9F7}" type="slidenum">
              <a:rPr lang="en-US" smtClean="0"/>
              <a:t>‹#›</a:t>
            </a:fld>
            <a:endParaRPr lang="en-US"/>
          </a:p>
        </p:txBody>
      </p:sp>
    </p:spTree>
    <p:extLst>
      <p:ext uri="{BB962C8B-B14F-4D97-AF65-F5344CB8AC3E}">
        <p14:creationId xmlns:p14="http://schemas.microsoft.com/office/powerpoint/2010/main" val="1883302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A4BDF-92F0-624F-BF2E-00975557D9F7}" type="slidenum">
              <a:rPr lang="en-US" smtClean="0"/>
              <a:t>1</a:t>
            </a:fld>
            <a:endParaRPr lang="en-US"/>
          </a:p>
        </p:txBody>
      </p:sp>
    </p:spTree>
    <p:extLst>
      <p:ext uri="{BB962C8B-B14F-4D97-AF65-F5344CB8AC3E}">
        <p14:creationId xmlns:p14="http://schemas.microsoft.com/office/powerpoint/2010/main" val="519283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A4BDF-92F0-624F-BF2E-00975557D9F7}" type="slidenum">
              <a:rPr lang="en-US" smtClean="0"/>
              <a:t>12</a:t>
            </a:fld>
            <a:endParaRPr lang="en-US"/>
          </a:p>
        </p:txBody>
      </p:sp>
    </p:spTree>
    <p:extLst>
      <p:ext uri="{BB962C8B-B14F-4D97-AF65-F5344CB8AC3E}">
        <p14:creationId xmlns:p14="http://schemas.microsoft.com/office/powerpoint/2010/main" val="353659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953E2E-0E3D-CA45-AF33-4A5C7784E752}"/>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61280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B028AF-3F95-BE41-B9EA-7E871098416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4">
            <a:extLst>
              <a:ext uri="{FF2B5EF4-FFF2-40B4-BE49-F238E27FC236}">
                <a16:creationId xmlns:a16="http://schemas.microsoft.com/office/drawing/2014/main" id="{7533C0E5-FB7D-EC4F-BF0B-4EF9D236B0FC}"/>
              </a:ext>
            </a:extLst>
          </p:cNvPr>
          <p:cNvSpPr>
            <a:spLocks noGrp="1"/>
          </p:cNvSpPr>
          <p:nvPr>
            <p:ph type="body" sz="quarter" idx="10"/>
          </p:nvPr>
        </p:nvSpPr>
        <p:spPr>
          <a:xfrm>
            <a:off x="603306" y="1143000"/>
            <a:ext cx="10995660" cy="2526956"/>
          </a:xfrm>
          <a:no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9BB1CF"/>
              </a:buClr>
              <a:buSzTx/>
              <a:buFont typeface="Arial" panose="020B0604020202020204" pitchFamily="34" charset="0"/>
              <a:buNone/>
              <a:tabLst/>
              <a:defRPr sz="5000" b="1" baseline="0">
                <a:solidFill>
                  <a:schemeClr val="tx1"/>
                </a:solidFill>
              </a:defRPr>
            </a:lvl1pPr>
            <a:lvl2pPr marL="457200" indent="0" algn="ctr">
              <a:buNone/>
              <a:defRPr sz="4000" b="1">
                <a:solidFill>
                  <a:srgbClr val="004990"/>
                </a:solidFill>
              </a:defRPr>
            </a:lvl2pPr>
            <a:lvl3pPr marL="914400" indent="0" algn="ctr">
              <a:buNone/>
              <a:defRPr sz="4000" b="1">
                <a:solidFill>
                  <a:srgbClr val="004990"/>
                </a:solidFill>
              </a:defRPr>
            </a:lvl3pPr>
            <a:lvl4pPr marL="1371600" indent="0" algn="ctr">
              <a:buNone/>
              <a:defRPr sz="4000" b="1">
                <a:solidFill>
                  <a:srgbClr val="004990"/>
                </a:solidFill>
              </a:defRPr>
            </a:lvl4pPr>
            <a:lvl5pPr marL="1828800" indent="0" algn="ctr">
              <a:buNone/>
              <a:defRPr sz="4000" b="1">
                <a:solidFill>
                  <a:srgbClr val="004990"/>
                </a:solidFill>
              </a:defRPr>
            </a:lvl5pPr>
          </a:lstStyle>
          <a:p>
            <a:pPr lvl="0"/>
            <a:endParaRPr lang="en-US" dirty="0"/>
          </a:p>
          <a:p>
            <a:pPr lvl="0"/>
            <a:r>
              <a:rPr lang="en-US" dirty="0"/>
              <a:t>Session Title Goes Here</a:t>
            </a:r>
          </a:p>
        </p:txBody>
      </p:sp>
      <p:sp>
        <p:nvSpPr>
          <p:cNvPr id="8" name="Text Placeholder 4">
            <a:extLst>
              <a:ext uri="{FF2B5EF4-FFF2-40B4-BE49-F238E27FC236}">
                <a16:creationId xmlns:a16="http://schemas.microsoft.com/office/drawing/2014/main" id="{8CCB4AED-4F6A-254A-A9F4-B82381C46F0F}"/>
              </a:ext>
            </a:extLst>
          </p:cNvPr>
          <p:cNvSpPr>
            <a:spLocks noGrp="1"/>
          </p:cNvSpPr>
          <p:nvPr>
            <p:ph type="body" sz="quarter" idx="11" hasCustomPrompt="1"/>
          </p:nvPr>
        </p:nvSpPr>
        <p:spPr>
          <a:xfrm>
            <a:off x="603306" y="5412259"/>
            <a:ext cx="10995660" cy="1445741"/>
          </a:xfrm>
          <a:noFill/>
        </p:spPr>
        <p:txBody>
          <a:bodyPr anchor="ctr">
            <a:normAutofit/>
          </a:bodyPr>
          <a:lstStyle>
            <a:lvl1pPr marL="0" indent="0" algn="ctr">
              <a:buNone/>
              <a:defRPr sz="2500" b="1" baseline="0">
                <a:solidFill>
                  <a:schemeClr val="tx1"/>
                </a:solidFill>
              </a:defRPr>
            </a:lvl1pPr>
            <a:lvl2pPr marL="457200" indent="0" algn="ctr">
              <a:buNone/>
              <a:defRPr sz="4000" b="1">
                <a:solidFill>
                  <a:srgbClr val="004990"/>
                </a:solidFill>
              </a:defRPr>
            </a:lvl2pPr>
            <a:lvl3pPr marL="914400" indent="0" algn="ctr">
              <a:buNone/>
              <a:defRPr sz="4000" b="1">
                <a:solidFill>
                  <a:srgbClr val="004990"/>
                </a:solidFill>
              </a:defRPr>
            </a:lvl3pPr>
            <a:lvl4pPr marL="1371600" indent="0" algn="ctr">
              <a:buNone/>
              <a:defRPr sz="4000" b="1">
                <a:solidFill>
                  <a:srgbClr val="004990"/>
                </a:solidFill>
              </a:defRPr>
            </a:lvl4pPr>
            <a:lvl5pPr marL="1828800" indent="0" algn="ctr">
              <a:buNone/>
              <a:defRPr sz="4000" b="1">
                <a:solidFill>
                  <a:srgbClr val="004990"/>
                </a:solidFill>
              </a:defRPr>
            </a:lvl5pPr>
          </a:lstStyle>
          <a:p>
            <a:pPr lvl="0"/>
            <a:r>
              <a:rPr lang="en-US" dirty="0"/>
              <a:t>Logo Goes Here</a:t>
            </a:r>
          </a:p>
        </p:txBody>
      </p:sp>
      <p:sp>
        <p:nvSpPr>
          <p:cNvPr id="7" name="Text Placeholder 4">
            <a:extLst>
              <a:ext uri="{FF2B5EF4-FFF2-40B4-BE49-F238E27FC236}">
                <a16:creationId xmlns:a16="http://schemas.microsoft.com/office/drawing/2014/main" id="{491CA47B-D90C-F947-BFC6-3A495F71CE3D}"/>
              </a:ext>
            </a:extLst>
          </p:cNvPr>
          <p:cNvSpPr>
            <a:spLocks noGrp="1"/>
          </p:cNvSpPr>
          <p:nvPr>
            <p:ph type="body" sz="quarter" idx="12" hasCustomPrompt="1"/>
          </p:nvPr>
        </p:nvSpPr>
        <p:spPr>
          <a:xfrm>
            <a:off x="598170" y="3669956"/>
            <a:ext cx="10995660" cy="1742303"/>
          </a:xfrm>
          <a:noFill/>
        </p:spPr>
        <p:txBody>
          <a:bodyPr anchor="t">
            <a:normAutofit/>
          </a:bodyPr>
          <a:lstStyle>
            <a:lvl1pPr marL="0" indent="0" algn="ctr">
              <a:buNone/>
              <a:defRPr sz="3000" b="1" baseline="0">
                <a:solidFill>
                  <a:schemeClr val="tx1"/>
                </a:solidFill>
              </a:defRPr>
            </a:lvl1pPr>
            <a:lvl2pPr marL="457200" indent="0" algn="ctr">
              <a:buNone/>
              <a:defRPr sz="4000" b="1">
                <a:solidFill>
                  <a:srgbClr val="004990"/>
                </a:solidFill>
              </a:defRPr>
            </a:lvl2pPr>
            <a:lvl3pPr marL="914400" indent="0" algn="ctr">
              <a:buNone/>
              <a:defRPr sz="4000" b="1">
                <a:solidFill>
                  <a:srgbClr val="004990"/>
                </a:solidFill>
              </a:defRPr>
            </a:lvl3pPr>
            <a:lvl4pPr marL="1371600" indent="0" algn="ctr">
              <a:buNone/>
              <a:defRPr sz="4000" b="1">
                <a:solidFill>
                  <a:srgbClr val="004990"/>
                </a:solidFill>
              </a:defRPr>
            </a:lvl4pPr>
            <a:lvl5pPr marL="1828800" indent="0" algn="ctr">
              <a:buNone/>
              <a:defRPr sz="4000" b="1">
                <a:solidFill>
                  <a:srgbClr val="004990"/>
                </a:solidFill>
              </a:defRPr>
            </a:lvl5pPr>
          </a:lstStyle>
          <a:p>
            <a:pPr lvl="0"/>
            <a:r>
              <a:rPr lang="en-US" dirty="0"/>
              <a:t>Sponsored By</a:t>
            </a:r>
          </a:p>
        </p:txBody>
      </p:sp>
    </p:spTree>
    <p:extLst>
      <p:ext uri="{BB962C8B-B14F-4D97-AF65-F5344CB8AC3E}">
        <p14:creationId xmlns:p14="http://schemas.microsoft.com/office/powerpoint/2010/main" val="40048659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B37F-37F4-E14B-9559-07760C148860}"/>
              </a:ext>
            </a:extLst>
          </p:cNvPr>
          <p:cNvSpPr>
            <a:spLocks noGrp="1"/>
          </p:cNvSpPr>
          <p:nvPr>
            <p:ph type="title"/>
          </p:nvPr>
        </p:nvSpPr>
        <p:spPr>
          <a:xfrm>
            <a:off x="609600" y="633404"/>
            <a:ext cx="10972800" cy="959556"/>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7A9387D-4F1A-C74B-A92F-DEC4C48726E0}"/>
              </a:ext>
            </a:extLst>
          </p:cNvPr>
          <p:cNvSpPr>
            <a:spLocks noGrp="1"/>
          </p:cNvSpPr>
          <p:nvPr>
            <p:ph idx="1"/>
          </p:nvPr>
        </p:nvSpPr>
        <p:spPr>
          <a:xfrm>
            <a:off x="609600" y="1592960"/>
            <a:ext cx="10972800" cy="432082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p>
        </p:txBody>
      </p:sp>
    </p:spTree>
    <p:extLst>
      <p:ext uri="{BB962C8B-B14F-4D97-AF65-F5344CB8AC3E}">
        <p14:creationId xmlns:p14="http://schemas.microsoft.com/office/powerpoint/2010/main" val="2966203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65F9FAC-872D-E041-AB65-826B8D432E35}"/>
              </a:ext>
            </a:extLst>
          </p:cNvPr>
          <p:cNvSpPr>
            <a:spLocks noGrp="1"/>
          </p:cNvSpPr>
          <p:nvPr>
            <p:ph type="title"/>
          </p:nvPr>
        </p:nvSpPr>
        <p:spPr>
          <a:xfrm>
            <a:off x="609600" y="592299"/>
            <a:ext cx="10972800" cy="948267"/>
          </a:xfrm>
        </p:spPr>
        <p:txBody>
          <a:bodyPr/>
          <a:lstStyle/>
          <a:p>
            <a:r>
              <a:rPr lang="en-US" dirty="0"/>
              <a:t>Click to edit Master title style</a:t>
            </a:r>
          </a:p>
        </p:txBody>
      </p:sp>
    </p:spTree>
    <p:extLst>
      <p:ext uri="{BB962C8B-B14F-4D97-AF65-F5344CB8AC3E}">
        <p14:creationId xmlns:p14="http://schemas.microsoft.com/office/powerpoint/2010/main" val="3686178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05200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B1954A-0E3C-AA43-A9C8-68910B9F18CF}"/>
              </a:ext>
            </a:extLst>
          </p:cNvPr>
          <p:cNvPicPr>
            <a:picLocks noChangeAspect="1"/>
          </p:cNvPicPr>
          <p:nvPr userDrawn="1"/>
        </p:nvPicPr>
        <p:blipFill>
          <a:blip r:embed="rId7"/>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F45593BC-3A17-FD48-809E-ACB932734294}"/>
              </a:ext>
            </a:extLst>
          </p:cNvPr>
          <p:cNvSpPr>
            <a:spLocks noGrp="1"/>
          </p:cNvSpPr>
          <p:nvPr>
            <p:ph type="title"/>
          </p:nvPr>
        </p:nvSpPr>
        <p:spPr>
          <a:xfrm>
            <a:off x="609600" y="579660"/>
            <a:ext cx="10972800" cy="99490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8E47F8E-D9A3-384C-81CA-BC23259B9AF2}"/>
              </a:ext>
            </a:extLst>
          </p:cNvPr>
          <p:cNvSpPr>
            <a:spLocks noGrp="1"/>
          </p:cNvSpPr>
          <p:nvPr>
            <p:ph type="body" idx="1"/>
          </p:nvPr>
        </p:nvSpPr>
        <p:spPr>
          <a:xfrm>
            <a:off x="609600" y="1574568"/>
            <a:ext cx="10972800" cy="422988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8662863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5" r:id="rId5"/>
  </p:sldLayoutIdLst>
  <p:txStyles>
    <p:titleStyle>
      <a:lvl1pPr algn="l" defTabSz="914400" rtl="0" eaLnBrk="1" latinLnBrk="0" hangingPunct="1">
        <a:lnSpc>
          <a:spcPct val="90000"/>
        </a:lnSpc>
        <a:spcBef>
          <a:spcPct val="0"/>
        </a:spcBef>
        <a:buNone/>
        <a:defRPr sz="3500" b="1" kern="1200">
          <a:solidFill>
            <a:srgbClr val="43526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9BB1CF"/>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9BB1CF"/>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9BB1CF"/>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9BB1CF"/>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9BB1CF"/>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mailto:Ashley.Rush@Navistar.com" TargetMode="External"/><Relationship Id="rId7" Type="http://schemas.openxmlformats.org/officeDocument/2006/relationships/image" Target="../media/image7.jfif"/><Relationship Id="rId2" Type="http://schemas.openxmlformats.org/officeDocument/2006/relationships/hyperlink" Target="mailto:Chas.Voyles@Navistar.com" TargetMode="External"/><Relationship Id="rId1" Type="http://schemas.openxmlformats.org/officeDocument/2006/relationships/slideLayout" Target="../slideLayouts/slideLayout3.xml"/><Relationship Id="rId6" Type="http://schemas.openxmlformats.org/officeDocument/2006/relationships/image" Target="../media/image6.jfif"/><Relationship Id="rId5" Type="http://schemas.openxmlformats.org/officeDocument/2006/relationships/image" Target="../media/image5.jpg"/><Relationship Id="rId4" Type="http://schemas.openxmlformats.org/officeDocument/2006/relationships/hyperlink" Target="mailto:SSmith@Hillintltrucks.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79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15965C-54F5-D14C-94D6-F02382D9E1D4}"/>
              </a:ext>
            </a:extLst>
          </p:cNvPr>
          <p:cNvSpPr>
            <a:spLocks noGrp="1"/>
          </p:cNvSpPr>
          <p:nvPr>
            <p:ph type="title"/>
          </p:nvPr>
        </p:nvSpPr>
        <p:spPr>
          <a:xfrm>
            <a:off x="609600" y="609599"/>
            <a:ext cx="10972800" cy="977463"/>
          </a:xfrm>
        </p:spPr>
        <p:txBody>
          <a:bodyPr/>
          <a:lstStyle/>
          <a:p>
            <a:r>
              <a:rPr lang="en-US" dirty="0"/>
              <a:t>TIMELINE TO RP COMPLETION</a:t>
            </a:r>
          </a:p>
        </p:txBody>
      </p:sp>
      <p:sp>
        <p:nvSpPr>
          <p:cNvPr id="4" name="Content Placeholder 3">
            <a:extLst>
              <a:ext uri="{FF2B5EF4-FFF2-40B4-BE49-F238E27FC236}">
                <a16:creationId xmlns:a16="http://schemas.microsoft.com/office/drawing/2014/main" id="{1ED64729-483D-9340-9697-E95388198DF5}"/>
              </a:ext>
            </a:extLst>
          </p:cNvPr>
          <p:cNvSpPr>
            <a:spLocks noGrp="1"/>
          </p:cNvSpPr>
          <p:nvPr>
            <p:ph idx="4294967295"/>
          </p:nvPr>
        </p:nvSpPr>
        <p:spPr>
          <a:xfrm>
            <a:off x="609600" y="1587063"/>
            <a:ext cx="10972800" cy="4330262"/>
          </a:xfrm>
        </p:spPr>
        <p:txBody>
          <a:bodyPr/>
          <a:lstStyle/>
          <a:p>
            <a:pPr marL="0" indent="0">
              <a:buNone/>
            </a:pPr>
            <a:r>
              <a:rPr lang="en-US" b="1" dirty="0"/>
              <a:t>Spring 2023 Meeting </a:t>
            </a:r>
            <a:r>
              <a:rPr lang="en-US" dirty="0"/>
              <a:t>- Launch taskforce, work on scope and objective, recruit taskforce members, discuss what we should be looking at, accumulate information through discussion and prepare the information needed to build the R.P. </a:t>
            </a:r>
          </a:p>
          <a:p>
            <a:pPr marL="0" indent="0">
              <a:buNone/>
            </a:pPr>
            <a:r>
              <a:rPr lang="en-US" b="1" dirty="0"/>
              <a:t>Between Spring 2023 meeting and Fall 2023 Meeting </a:t>
            </a:r>
            <a:r>
              <a:rPr lang="en-US" dirty="0"/>
              <a:t>- we will have two conference calls to work on the R.P.</a:t>
            </a:r>
          </a:p>
          <a:p>
            <a:pPr marL="0" indent="0">
              <a:buNone/>
            </a:pPr>
            <a:r>
              <a:rPr lang="en-US" b="1" dirty="0"/>
              <a:t>Fall 2023 Meeting </a:t>
            </a:r>
            <a:r>
              <a:rPr lang="en-US" dirty="0"/>
              <a:t>- Work on the information that was gathered, start to structure an R.P. </a:t>
            </a:r>
          </a:p>
          <a:p>
            <a:pPr marL="0" indent="0">
              <a:buNone/>
            </a:pPr>
            <a:r>
              <a:rPr lang="en-US" b="1" dirty="0"/>
              <a:t>Between Fall 2023 Meeting and Spring 2024 Meeting </a:t>
            </a:r>
            <a:r>
              <a:rPr lang="en-US" dirty="0"/>
              <a:t>- we will have two conference calls to work on the R.P. </a:t>
            </a:r>
          </a:p>
        </p:txBody>
      </p:sp>
      <p:sp>
        <p:nvSpPr>
          <p:cNvPr id="7" name="TextBox 6">
            <a:extLst>
              <a:ext uri="{FF2B5EF4-FFF2-40B4-BE49-F238E27FC236}">
                <a16:creationId xmlns:a16="http://schemas.microsoft.com/office/drawing/2014/main" id="{18CAE23A-7795-EF44-87A4-5748255B4A97}"/>
              </a:ext>
            </a:extLst>
          </p:cNvPr>
          <p:cNvSpPr txBox="1"/>
          <p:nvPr/>
        </p:nvSpPr>
        <p:spPr>
          <a:xfrm>
            <a:off x="7656844" y="6260490"/>
            <a:ext cx="3925556" cy="415498"/>
          </a:xfrm>
          <a:prstGeom prst="rect">
            <a:avLst/>
          </a:prstGeom>
          <a:noFill/>
        </p:spPr>
        <p:txBody>
          <a:bodyPr wrap="square" rtlCol="0">
            <a:spAutoFit/>
          </a:bodyPr>
          <a:lstStyle/>
          <a:p>
            <a:r>
              <a:rPr lang="en-US" sz="2100" b="1" dirty="0">
                <a:solidFill>
                  <a:schemeClr val="bg1"/>
                </a:solidFill>
              </a:rPr>
              <a:t>Session Sponsored By</a:t>
            </a:r>
          </a:p>
        </p:txBody>
      </p:sp>
    </p:spTree>
    <p:extLst>
      <p:ext uri="{BB962C8B-B14F-4D97-AF65-F5344CB8AC3E}">
        <p14:creationId xmlns:p14="http://schemas.microsoft.com/office/powerpoint/2010/main" val="1745603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15965C-54F5-D14C-94D6-F02382D9E1D4}"/>
              </a:ext>
            </a:extLst>
          </p:cNvPr>
          <p:cNvSpPr>
            <a:spLocks noGrp="1"/>
          </p:cNvSpPr>
          <p:nvPr>
            <p:ph type="title"/>
          </p:nvPr>
        </p:nvSpPr>
        <p:spPr>
          <a:xfrm>
            <a:off x="609600" y="609599"/>
            <a:ext cx="10972800" cy="977463"/>
          </a:xfrm>
        </p:spPr>
        <p:txBody>
          <a:bodyPr/>
          <a:lstStyle/>
          <a:p>
            <a:r>
              <a:rPr lang="en-US" dirty="0"/>
              <a:t>TIMELINE TO RP COMPLETION</a:t>
            </a:r>
          </a:p>
        </p:txBody>
      </p:sp>
      <p:sp>
        <p:nvSpPr>
          <p:cNvPr id="4" name="Content Placeholder 3">
            <a:extLst>
              <a:ext uri="{FF2B5EF4-FFF2-40B4-BE49-F238E27FC236}">
                <a16:creationId xmlns:a16="http://schemas.microsoft.com/office/drawing/2014/main" id="{1ED64729-483D-9340-9697-E95388198DF5}"/>
              </a:ext>
            </a:extLst>
          </p:cNvPr>
          <p:cNvSpPr>
            <a:spLocks noGrp="1"/>
          </p:cNvSpPr>
          <p:nvPr>
            <p:ph idx="4294967295"/>
          </p:nvPr>
        </p:nvSpPr>
        <p:spPr>
          <a:xfrm>
            <a:off x="609600" y="1587063"/>
            <a:ext cx="10972800" cy="4330262"/>
          </a:xfrm>
        </p:spPr>
        <p:txBody>
          <a:bodyPr/>
          <a:lstStyle/>
          <a:p>
            <a:pPr marL="0" indent="0">
              <a:buNone/>
            </a:pPr>
            <a:r>
              <a:rPr lang="en-US" b="1" dirty="0"/>
              <a:t>Spring 2024 Meeting </a:t>
            </a:r>
            <a:r>
              <a:rPr lang="en-US" dirty="0"/>
              <a:t>- Review all the information that was gathered, review template and build a rough draft of the R.P. Review R.P. and make any necessary changes. Prepare rough draft of R.P. for ballot</a:t>
            </a:r>
          </a:p>
          <a:p>
            <a:pPr marL="0" indent="0">
              <a:buNone/>
            </a:pPr>
            <a:r>
              <a:rPr lang="en-US" b="1" dirty="0"/>
              <a:t>Between Spring 2024 Meeting and Fall 2024 Meeting </a:t>
            </a:r>
            <a:r>
              <a:rPr lang="en-US" dirty="0"/>
              <a:t>- we will have two more conference calls to work on the rough draft and prepare it for ballot.</a:t>
            </a:r>
          </a:p>
          <a:p>
            <a:pPr marL="0" indent="0">
              <a:buNone/>
            </a:pPr>
            <a:r>
              <a:rPr lang="en-US" b="1" dirty="0"/>
              <a:t>Fall 2024 Meeting </a:t>
            </a:r>
            <a:r>
              <a:rPr lang="en-US" dirty="0"/>
              <a:t>- Review the finished draft, make any necessary changes, Send the agreed to draft to ballot after a motion is made</a:t>
            </a:r>
          </a:p>
        </p:txBody>
      </p:sp>
      <p:sp>
        <p:nvSpPr>
          <p:cNvPr id="7" name="TextBox 6">
            <a:extLst>
              <a:ext uri="{FF2B5EF4-FFF2-40B4-BE49-F238E27FC236}">
                <a16:creationId xmlns:a16="http://schemas.microsoft.com/office/drawing/2014/main" id="{18CAE23A-7795-EF44-87A4-5748255B4A97}"/>
              </a:ext>
            </a:extLst>
          </p:cNvPr>
          <p:cNvSpPr txBox="1"/>
          <p:nvPr/>
        </p:nvSpPr>
        <p:spPr>
          <a:xfrm>
            <a:off x="7656844" y="6260490"/>
            <a:ext cx="3925556" cy="415498"/>
          </a:xfrm>
          <a:prstGeom prst="rect">
            <a:avLst/>
          </a:prstGeom>
          <a:noFill/>
        </p:spPr>
        <p:txBody>
          <a:bodyPr wrap="square" rtlCol="0">
            <a:spAutoFit/>
          </a:bodyPr>
          <a:lstStyle/>
          <a:p>
            <a:r>
              <a:rPr lang="en-US" sz="2100" b="1" dirty="0">
                <a:solidFill>
                  <a:schemeClr val="bg1"/>
                </a:solidFill>
              </a:rPr>
              <a:t>Session Sponsored By</a:t>
            </a:r>
          </a:p>
        </p:txBody>
      </p:sp>
    </p:spTree>
    <p:extLst>
      <p:ext uri="{BB962C8B-B14F-4D97-AF65-F5344CB8AC3E}">
        <p14:creationId xmlns:p14="http://schemas.microsoft.com/office/powerpoint/2010/main" val="2854815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15965C-54F5-D14C-94D6-F02382D9E1D4}"/>
              </a:ext>
            </a:extLst>
          </p:cNvPr>
          <p:cNvSpPr>
            <a:spLocks noGrp="1"/>
          </p:cNvSpPr>
          <p:nvPr>
            <p:ph type="title"/>
          </p:nvPr>
        </p:nvSpPr>
        <p:spPr>
          <a:xfrm>
            <a:off x="612648" y="612648"/>
            <a:ext cx="10972800" cy="978408"/>
          </a:xfrm>
        </p:spPr>
        <p:txBody>
          <a:bodyPr>
            <a:normAutofit/>
          </a:bodyPr>
          <a:lstStyle/>
          <a:p>
            <a:r>
              <a:rPr lang="en-US" sz="4000" dirty="0">
                <a:latin typeface="+mn-lt"/>
              </a:rPr>
              <a:t>SAFETY ASPECTS OF EV RP TIMELINE</a:t>
            </a:r>
          </a:p>
        </p:txBody>
      </p:sp>
      <p:sp>
        <p:nvSpPr>
          <p:cNvPr id="7" name="TextBox 6">
            <a:extLst>
              <a:ext uri="{FF2B5EF4-FFF2-40B4-BE49-F238E27FC236}">
                <a16:creationId xmlns:a16="http://schemas.microsoft.com/office/drawing/2014/main" id="{18CAE23A-7795-EF44-87A4-5748255B4A97}"/>
              </a:ext>
            </a:extLst>
          </p:cNvPr>
          <p:cNvSpPr txBox="1"/>
          <p:nvPr/>
        </p:nvSpPr>
        <p:spPr>
          <a:xfrm>
            <a:off x="7656844" y="6260490"/>
            <a:ext cx="3925556" cy="415498"/>
          </a:xfrm>
          <a:prstGeom prst="rect">
            <a:avLst/>
          </a:prstGeom>
          <a:noFill/>
        </p:spPr>
        <p:txBody>
          <a:bodyPr wrap="square" rtlCol="0">
            <a:spAutoFit/>
          </a:bodyPr>
          <a:lstStyle/>
          <a:p>
            <a:r>
              <a:rPr lang="en-US" sz="2100" b="1" dirty="0">
                <a:solidFill>
                  <a:schemeClr val="bg1"/>
                </a:solidFill>
              </a:rPr>
              <a:t>Session Sponsored By</a:t>
            </a:r>
          </a:p>
        </p:txBody>
      </p:sp>
      <p:sp>
        <p:nvSpPr>
          <p:cNvPr id="5" name="Rectangle 4">
            <a:extLst>
              <a:ext uri="{FF2B5EF4-FFF2-40B4-BE49-F238E27FC236}">
                <a16:creationId xmlns:a16="http://schemas.microsoft.com/office/drawing/2014/main" id="{2DC00248-365A-4112-85BA-6981124A6C43}"/>
              </a:ext>
            </a:extLst>
          </p:cNvPr>
          <p:cNvSpPr/>
          <p:nvPr/>
        </p:nvSpPr>
        <p:spPr>
          <a:xfrm>
            <a:off x="614332" y="1376016"/>
            <a:ext cx="10968068" cy="4221049"/>
          </a:xfrm>
          <a:prstGeom prst="rect">
            <a:avLst/>
          </a:prstGeom>
          <a:solidFill>
            <a:schemeClr val="bg1">
              <a:alpha val="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cxnSp>
        <p:nvCxnSpPr>
          <p:cNvPr id="6" name="Straight Connector 5">
            <a:extLst>
              <a:ext uri="{FF2B5EF4-FFF2-40B4-BE49-F238E27FC236}">
                <a16:creationId xmlns:a16="http://schemas.microsoft.com/office/drawing/2014/main" id="{B5DA2E85-0868-406B-80AA-20304493FB11}"/>
              </a:ext>
            </a:extLst>
          </p:cNvPr>
          <p:cNvCxnSpPr>
            <a:cxnSpLocks/>
          </p:cNvCxnSpPr>
          <p:nvPr/>
        </p:nvCxnSpPr>
        <p:spPr>
          <a:xfrm>
            <a:off x="3404725" y="1376016"/>
            <a:ext cx="0" cy="4221049"/>
          </a:xfrm>
          <a:prstGeom prst="line">
            <a:avLst/>
          </a:prstGeom>
          <a:no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 name="TextBox 8">
            <a:extLst>
              <a:ext uri="{FF2B5EF4-FFF2-40B4-BE49-F238E27FC236}">
                <a16:creationId xmlns:a16="http://schemas.microsoft.com/office/drawing/2014/main" id="{E085F83F-33A2-4942-A192-FAC45D336359}"/>
              </a:ext>
            </a:extLst>
          </p:cNvPr>
          <p:cNvSpPr txBox="1"/>
          <p:nvPr/>
        </p:nvSpPr>
        <p:spPr>
          <a:xfrm>
            <a:off x="3021968" y="3168742"/>
            <a:ext cx="461665" cy="734944"/>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C42"/>
                </a:solidFill>
                <a:effectLst/>
                <a:uLnTx/>
                <a:uFillTx/>
                <a:latin typeface="Trebuchet MS" panose="020B0603020202020204"/>
                <a:ea typeface="+mn-ea"/>
                <a:cs typeface="+mn-cs"/>
              </a:rPr>
              <a:t>Today</a:t>
            </a:r>
          </a:p>
        </p:txBody>
      </p:sp>
      <p:sp>
        <p:nvSpPr>
          <p:cNvPr id="10" name="Arrow: Right 9">
            <a:extLst>
              <a:ext uri="{FF2B5EF4-FFF2-40B4-BE49-F238E27FC236}">
                <a16:creationId xmlns:a16="http://schemas.microsoft.com/office/drawing/2014/main" id="{A2D0B40C-B4AC-4219-BF92-139AEA6F0A97}"/>
              </a:ext>
            </a:extLst>
          </p:cNvPr>
          <p:cNvSpPr/>
          <p:nvPr/>
        </p:nvSpPr>
        <p:spPr>
          <a:xfrm>
            <a:off x="609599" y="1376016"/>
            <a:ext cx="1775785" cy="722376"/>
          </a:xfrm>
          <a:prstGeom prst="rightArrow">
            <a:avLst/>
          </a:prstGeom>
          <a:gradFill flip="none" rotWithShape="1">
            <a:gsLst>
              <a:gs pos="24000">
                <a:schemeClr val="bg1">
                  <a:lumMod val="65000"/>
                </a:schemeClr>
              </a:gs>
              <a:gs pos="0">
                <a:schemeClr val="bg1">
                  <a:lumMod val="50000"/>
                </a:schemeClr>
              </a:gs>
              <a:gs pos="48000">
                <a:schemeClr val="bg1">
                  <a:lumMod val="75000"/>
                </a:schemeClr>
              </a:gs>
              <a:gs pos="100000">
                <a:schemeClr val="bg1">
                  <a:lumMod val="85000"/>
                </a:schemeClr>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rebuchet MS" panose="020B0603020202020204"/>
                <a:ea typeface="+mn-ea"/>
                <a:cs typeface="+mn-cs"/>
              </a:rPr>
              <a:t>Added Taskforce</a:t>
            </a:r>
          </a:p>
        </p:txBody>
      </p:sp>
      <p:sp>
        <p:nvSpPr>
          <p:cNvPr id="13" name="TextBox 12">
            <a:extLst>
              <a:ext uri="{FF2B5EF4-FFF2-40B4-BE49-F238E27FC236}">
                <a16:creationId xmlns:a16="http://schemas.microsoft.com/office/drawing/2014/main" id="{FBD3C14F-A4AB-4D7D-9627-8A74E4981837}"/>
              </a:ext>
            </a:extLst>
          </p:cNvPr>
          <p:cNvSpPr txBox="1"/>
          <p:nvPr/>
        </p:nvSpPr>
        <p:spPr>
          <a:xfrm>
            <a:off x="5646752" y="5596128"/>
            <a:ext cx="898496" cy="369332"/>
          </a:xfrm>
          <a:prstGeom prst="rect">
            <a:avLst/>
          </a:prstGeom>
          <a:noFill/>
        </p:spPr>
        <p:txBody>
          <a:bodyPr wrap="square" rtlCol="0">
            <a:spAutoFit/>
          </a:bodyPr>
          <a:lstStyle/>
          <a:p>
            <a:r>
              <a:rPr lang="en-US" dirty="0"/>
              <a:t>Fall ‘23</a:t>
            </a:r>
          </a:p>
        </p:txBody>
      </p:sp>
      <p:sp>
        <p:nvSpPr>
          <p:cNvPr id="14" name="TextBox 13">
            <a:extLst>
              <a:ext uri="{FF2B5EF4-FFF2-40B4-BE49-F238E27FC236}">
                <a16:creationId xmlns:a16="http://schemas.microsoft.com/office/drawing/2014/main" id="{2274D680-EFDB-4E2C-9EB8-0974018A8821}"/>
              </a:ext>
            </a:extLst>
          </p:cNvPr>
          <p:cNvSpPr txBox="1"/>
          <p:nvPr/>
        </p:nvSpPr>
        <p:spPr>
          <a:xfrm>
            <a:off x="510209" y="5596869"/>
            <a:ext cx="898496" cy="369332"/>
          </a:xfrm>
          <a:prstGeom prst="rect">
            <a:avLst/>
          </a:prstGeom>
          <a:noFill/>
        </p:spPr>
        <p:txBody>
          <a:bodyPr wrap="square" rtlCol="0">
            <a:spAutoFit/>
          </a:bodyPr>
          <a:lstStyle/>
          <a:p>
            <a:r>
              <a:rPr lang="en-US" dirty="0"/>
              <a:t>Fall ‘22</a:t>
            </a:r>
          </a:p>
        </p:txBody>
      </p:sp>
      <p:sp>
        <p:nvSpPr>
          <p:cNvPr id="15" name="TextBox 14">
            <a:extLst>
              <a:ext uri="{FF2B5EF4-FFF2-40B4-BE49-F238E27FC236}">
                <a16:creationId xmlns:a16="http://schemas.microsoft.com/office/drawing/2014/main" id="{37364403-EADF-41D6-A30E-D367BD52F2B3}"/>
              </a:ext>
            </a:extLst>
          </p:cNvPr>
          <p:cNvSpPr txBox="1"/>
          <p:nvPr/>
        </p:nvSpPr>
        <p:spPr>
          <a:xfrm>
            <a:off x="10477207" y="5596869"/>
            <a:ext cx="898496" cy="369332"/>
          </a:xfrm>
          <a:prstGeom prst="rect">
            <a:avLst/>
          </a:prstGeom>
          <a:noFill/>
        </p:spPr>
        <p:txBody>
          <a:bodyPr wrap="square" rtlCol="0">
            <a:spAutoFit/>
          </a:bodyPr>
          <a:lstStyle/>
          <a:p>
            <a:r>
              <a:rPr lang="en-US" dirty="0"/>
              <a:t>Fall ‘24</a:t>
            </a:r>
          </a:p>
        </p:txBody>
      </p:sp>
      <p:sp>
        <p:nvSpPr>
          <p:cNvPr id="16" name="TextBox 15">
            <a:extLst>
              <a:ext uri="{FF2B5EF4-FFF2-40B4-BE49-F238E27FC236}">
                <a16:creationId xmlns:a16="http://schemas.microsoft.com/office/drawing/2014/main" id="{55667472-9BDA-408E-AE20-99EE33781DC5}"/>
              </a:ext>
            </a:extLst>
          </p:cNvPr>
          <p:cNvSpPr txBox="1"/>
          <p:nvPr/>
        </p:nvSpPr>
        <p:spPr>
          <a:xfrm>
            <a:off x="2712075" y="5596869"/>
            <a:ext cx="1325218" cy="369332"/>
          </a:xfrm>
          <a:prstGeom prst="rect">
            <a:avLst/>
          </a:prstGeom>
          <a:noFill/>
        </p:spPr>
        <p:txBody>
          <a:bodyPr wrap="square" rtlCol="0">
            <a:spAutoFit/>
          </a:bodyPr>
          <a:lstStyle/>
          <a:p>
            <a:r>
              <a:rPr lang="en-US" dirty="0"/>
              <a:t>Annual  ‘23</a:t>
            </a:r>
          </a:p>
        </p:txBody>
      </p:sp>
      <p:sp>
        <p:nvSpPr>
          <p:cNvPr id="17" name="TextBox 16">
            <a:extLst>
              <a:ext uri="{FF2B5EF4-FFF2-40B4-BE49-F238E27FC236}">
                <a16:creationId xmlns:a16="http://schemas.microsoft.com/office/drawing/2014/main" id="{0060A868-C183-48FB-B087-4EAB7B8D7151}"/>
              </a:ext>
            </a:extLst>
          </p:cNvPr>
          <p:cNvSpPr txBox="1"/>
          <p:nvPr/>
        </p:nvSpPr>
        <p:spPr>
          <a:xfrm>
            <a:off x="7762479" y="5597065"/>
            <a:ext cx="1325218" cy="369332"/>
          </a:xfrm>
          <a:prstGeom prst="rect">
            <a:avLst/>
          </a:prstGeom>
          <a:noFill/>
        </p:spPr>
        <p:txBody>
          <a:bodyPr wrap="square" rtlCol="0">
            <a:spAutoFit/>
          </a:bodyPr>
          <a:lstStyle/>
          <a:p>
            <a:r>
              <a:rPr lang="en-US" dirty="0"/>
              <a:t>Annual  ‘24</a:t>
            </a:r>
          </a:p>
        </p:txBody>
      </p:sp>
      <p:sp>
        <p:nvSpPr>
          <p:cNvPr id="19" name="Arrow: Right 18">
            <a:extLst>
              <a:ext uri="{FF2B5EF4-FFF2-40B4-BE49-F238E27FC236}">
                <a16:creationId xmlns:a16="http://schemas.microsoft.com/office/drawing/2014/main" id="{9F16A857-8446-4243-B9DE-E52E961B6D1C}"/>
              </a:ext>
            </a:extLst>
          </p:cNvPr>
          <p:cNvSpPr/>
          <p:nvPr/>
        </p:nvSpPr>
        <p:spPr>
          <a:xfrm>
            <a:off x="3402361" y="2751596"/>
            <a:ext cx="2691271" cy="734944"/>
          </a:xfrm>
          <a:prstGeom prst="rightArrow">
            <a:avLst/>
          </a:prstGeom>
          <a:gradFill flip="none" rotWithShape="1">
            <a:gsLst>
              <a:gs pos="24000">
                <a:schemeClr val="accent5">
                  <a:lumMod val="75000"/>
                </a:schemeClr>
              </a:gs>
              <a:gs pos="0">
                <a:schemeClr val="accent5">
                  <a:lumMod val="75000"/>
                </a:schemeClr>
              </a:gs>
              <a:gs pos="70000">
                <a:schemeClr val="accent5">
                  <a:lumMod val="60000"/>
                  <a:lumOff val="40000"/>
                </a:schemeClr>
              </a:gs>
              <a:gs pos="100000">
                <a:schemeClr val="accent5">
                  <a:lumMod val="40000"/>
                  <a:lumOff val="60000"/>
                </a:schemeClr>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Trebuchet MS" panose="020B0603020202020204"/>
                <a:ea typeface="+mn-ea"/>
                <a:cs typeface="+mn-cs"/>
              </a:rPr>
              <a:t>Scope &amp; Purpose </a:t>
            </a:r>
          </a:p>
        </p:txBody>
      </p:sp>
      <p:sp>
        <p:nvSpPr>
          <p:cNvPr id="20" name="Arrow: Right 19">
            <a:extLst>
              <a:ext uri="{FF2B5EF4-FFF2-40B4-BE49-F238E27FC236}">
                <a16:creationId xmlns:a16="http://schemas.microsoft.com/office/drawing/2014/main" id="{08004C1A-08EB-46E9-9097-CBCF29989D6E}"/>
              </a:ext>
            </a:extLst>
          </p:cNvPr>
          <p:cNvSpPr/>
          <p:nvPr/>
        </p:nvSpPr>
        <p:spPr>
          <a:xfrm>
            <a:off x="1630789" y="2066807"/>
            <a:ext cx="1773936" cy="722376"/>
          </a:xfrm>
          <a:prstGeom prst="righ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FFFF"/>
                </a:solidFill>
                <a:latin typeface="Trebuchet MS" panose="020B0603020202020204"/>
              </a:rPr>
              <a:t>Initial Prep</a:t>
            </a:r>
            <a:endParaRPr kumimoji="0" lang="en-US" sz="16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22" name="Arrow: Right 21">
            <a:extLst>
              <a:ext uri="{FF2B5EF4-FFF2-40B4-BE49-F238E27FC236}">
                <a16:creationId xmlns:a16="http://schemas.microsoft.com/office/drawing/2014/main" id="{90C193AA-C77B-4924-B0E1-D18908B76A2A}"/>
              </a:ext>
            </a:extLst>
          </p:cNvPr>
          <p:cNvSpPr/>
          <p:nvPr/>
        </p:nvSpPr>
        <p:spPr>
          <a:xfrm>
            <a:off x="5869011" y="3436385"/>
            <a:ext cx="2527566" cy="734944"/>
          </a:xfrm>
          <a:prstGeom prst="rightArrow">
            <a:avLst/>
          </a:prstGeom>
          <a:gradFill flip="none" rotWithShape="1">
            <a:gsLst>
              <a:gs pos="24000">
                <a:schemeClr val="accent5">
                  <a:lumMod val="75000"/>
                </a:schemeClr>
              </a:gs>
              <a:gs pos="0">
                <a:schemeClr val="accent5">
                  <a:lumMod val="75000"/>
                </a:schemeClr>
              </a:gs>
              <a:gs pos="70000">
                <a:schemeClr val="accent5">
                  <a:lumMod val="60000"/>
                  <a:lumOff val="40000"/>
                </a:schemeClr>
              </a:gs>
              <a:gs pos="100000">
                <a:schemeClr val="accent5">
                  <a:lumMod val="40000"/>
                  <a:lumOff val="60000"/>
                </a:schemeClr>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FFFF"/>
                </a:solidFill>
                <a:latin typeface="Trebuchet MS" panose="020B0603020202020204"/>
              </a:rPr>
              <a:t>Defining RP</a:t>
            </a:r>
            <a:endParaRPr kumimoji="0" lang="en-US" sz="16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23" name="Arrow: Right 22">
            <a:extLst>
              <a:ext uri="{FF2B5EF4-FFF2-40B4-BE49-F238E27FC236}">
                <a16:creationId xmlns:a16="http://schemas.microsoft.com/office/drawing/2014/main" id="{6CF93858-8A33-481A-98B5-996CB15C8DF1}"/>
              </a:ext>
            </a:extLst>
          </p:cNvPr>
          <p:cNvSpPr/>
          <p:nvPr/>
        </p:nvSpPr>
        <p:spPr>
          <a:xfrm>
            <a:off x="8003212" y="4201865"/>
            <a:ext cx="2527566" cy="734944"/>
          </a:xfrm>
          <a:prstGeom prst="rightArrow">
            <a:avLst/>
          </a:prstGeom>
          <a:gradFill flip="none" rotWithShape="1">
            <a:gsLst>
              <a:gs pos="24000">
                <a:schemeClr val="accent5">
                  <a:lumMod val="75000"/>
                </a:schemeClr>
              </a:gs>
              <a:gs pos="0">
                <a:schemeClr val="accent5">
                  <a:lumMod val="75000"/>
                </a:schemeClr>
              </a:gs>
              <a:gs pos="70000">
                <a:schemeClr val="accent5">
                  <a:lumMod val="60000"/>
                  <a:lumOff val="40000"/>
                </a:schemeClr>
              </a:gs>
              <a:gs pos="100000">
                <a:schemeClr val="accent5">
                  <a:lumMod val="40000"/>
                  <a:lumOff val="60000"/>
                </a:schemeClr>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FFFF"/>
                </a:solidFill>
                <a:latin typeface="Trebuchet MS" panose="020B0603020202020204"/>
              </a:rPr>
              <a:t>Refine RP</a:t>
            </a:r>
            <a:endParaRPr kumimoji="0" lang="en-US" sz="16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24" name="Diamond 23">
            <a:extLst>
              <a:ext uri="{FF2B5EF4-FFF2-40B4-BE49-F238E27FC236}">
                <a16:creationId xmlns:a16="http://schemas.microsoft.com/office/drawing/2014/main" id="{2E547CD9-7EB5-4CCD-A52B-08AA5A59B9A8}"/>
              </a:ext>
            </a:extLst>
          </p:cNvPr>
          <p:cNvSpPr/>
          <p:nvPr/>
        </p:nvSpPr>
        <p:spPr>
          <a:xfrm>
            <a:off x="10717602" y="4856118"/>
            <a:ext cx="397559" cy="626803"/>
          </a:xfrm>
          <a:prstGeom prst="diamond">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F9C4A4F-1C9E-4F76-B243-6AC81276DC0E}"/>
              </a:ext>
            </a:extLst>
          </p:cNvPr>
          <p:cNvSpPr/>
          <p:nvPr/>
        </p:nvSpPr>
        <p:spPr>
          <a:xfrm>
            <a:off x="4062869" y="5621909"/>
            <a:ext cx="1380744" cy="367458"/>
          </a:xfrm>
          <a:prstGeom prst="ellipse">
            <a:avLst/>
          </a:prstGeom>
          <a:solidFill>
            <a:schemeClr val="accent2">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 Calls</a:t>
            </a:r>
          </a:p>
        </p:txBody>
      </p:sp>
      <p:sp>
        <p:nvSpPr>
          <p:cNvPr id="21" name="Oval 20">
            <a:extLst>
              <a:ext uri="{FF2B5EF4-FFF2-40B4-BE49-F238E27FC236}">
                <a16:creationId xmlns:a16="http://schemas.microsoft.com/office/drawing/2014/main" id="{CCD02EEC-8DF8-4E7B-9B75-F4BC0F6756BC}"/>
              </a:ext>
            </a:extLst>
          </p:cNvPr>
          <p:cNvSpPr/>
          <p:nvPr/>
        </p:nvSpPr>
        <p:spPr>
          <a:xfrm>
            <a:off x="6444940" y="5623340"/>
            <a:ext cx="1377525" cy="368395"/>
          </a:xfrm>
          <a:prstGeom prst="ellipse">
            <a:avLst/>
          </a:prstGeom>
          <a:solidFill>
            <a:schemeClr val="accent2">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 Calls</a:t>
            </a:r>
          </a:p>
        </p:txBody>
      </p:sp>
    </p:spTree>
    <p:extLst>
      <p:ext uri="{BB962C8B-B14F-4D97-AF65-F5344CB8AC3E}">
        <p14:creationId xmlns:p14="http://schemas.microsoft.com/office/powerpoint/2010/main" val="2298328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15965C-54F5-D14C-94D6-F02382D9E1D4}"/>
              </a:ext>
            </a:extLst>
          </p:cNvPr>
          <p:cNvSpPr>
            <a:spLocks noGrp="1"/>
          </p:cNvSpPr>
          <p:nvPr>
            <p:ph type="title"/>
          </p:nvPr>
        </p:nvSpPr>
        <p:spPr>
          <a:xfrm>
            <a:off x="609600" y="609599"/>
            <a:ext cx="10972800" cy="977463"/>
          </a:xfrm>
        </p:spPr>
        <p:txBody>
          <a:bodyPr/>
          <a:lstStyle/>
          <a:p>
            <a:r>
              <a:rPr lang="en-US" dirty="0"/>
              <a:t>SCOPE</a:t>
            </a:r>
          </a:p>
        </p:txBody>
      </p:sp>
      <p:sp>
        <p:nvSpPr>
          <p:cNvPr id="4" name="Content Placeholder 3">
            <a:extLst>
              <a:ext uri="{FF2B5EF4-FFF2-40B4-BE49-F238E27FC236}">
                <a16:creationId xmlns:a16="http://schemas.microsoft.com/office/drawing/2014/main" id="{1ED64729-483D-9340-9697-E95388198DF5}"/>
              </a:ext>
            </a:extLst>
          </p:cNvPr>
          <p:cNvSpPr>
            <a:spLocks noGrp="1"/>
          </p:cNvSpPr>
          <p:nvPr>
            <p:ph idx="4294967295"/>
          </p:nvPr>
        </p:nvSpPr>
        <p:spPr>
          <a:xfrm>
            <a:off x="609600" y="1587063"/>
            <a:ext cx="10972800" cy="4330262"/>
          </a:xfrm>
        </p:spPr>
        <p:txBody>
          <a:bodyPr/>
          <a:lstStyle/>
          <a:p>
            <a:pPr marL="0" indent="0">
              <a:buNone/>
            </a:pPr>
            <a:r>
              <a:rPr lang="en-US" dirty="0"/>
              <a:t>To bring knowledge to service providers by focusing on all aspects of safety when working on an electric vehicle by identifying all safety concerns that could potentially present itself during a service event.</a:t>
            </a:r>
          </a:p>
          <a:p>
            <a:pPr marL="0" indent="0">
              <a:buNone/>
            </a:pPr>
            <a:endParaRPr lang="en-US" dirty="0"/>
          </a:p>
        </p:txBody>
      </p:sp>
      <p:sp>
        <p:nvSpPr>
          <p:cNvPr id="7" name="TextBox 6">
            <a:extLst>
              <a:ext uri="{FF2B5EF4-FFF2-40B4-BE49-F238E27FC236}">
                <a16:creationId xmlns:a16="http://schemas.microsoft.com/office/drawing/2014/main" id="{18CAE23A-7795-EF44-87A4-5748255B4A97}"/>
              </a:ext>
            </a:extLst>
          </p:cNvPr>
          <p:cNvSpPr txBox="1"/>
          <p:nvPr/>
        </p:nvSpPr>
        <p:spPr>
          <a:xfrm>
            <a:off x="7656844" y="6260490"/>
            <a:ext cx="3925556" cy="415498"/>
          </a:xfrm>
          <a:prstGeom prst="rect">
            <a:avLst/>
          </a:prstGeom>
          <a:noFill/>
        </p:spPr>
        <p:txBody>
          <a:bodyPr wrap="square" rtlCol="0">
            <a:spAutoFit/>
          </a:bodyPr>
          <a:lstStyle/>
          <a:p>
            <a:r>
              <a:rPr lang="en-US" sz="2100" b="1" dirty="0">
                <a:solidFill>
                  <a:schemeClr val="bg1"/>
                </a:solidFill>
              </a:rPr>
              <a:t>Session Sponsored By</a:t>
            </a:r>
          </a:p>
        </p:txBody>
      </p:sp>
    </p:spTree>
    <p:extLst>
      <p:ext uri="{BB962C8B-B14F-4D97-AF65-F5344CB8AC3E}">
        <p14:creationId xmlns:p14="http://schemas.microsoft.com/office/powerpoint/2010/main" val="1647111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15965C-54F5-D14C-94D6-F02382D9E1D4}"/>
              </a:ext>
            </a:extLst>
          </p:cNvPr>
          <p:cNvSpPr>
            <a:spLocks noGrp="1"/>
          </p:cNvSpPr>
          <p:nvPr>
            <p:ph type="title"/>
          </p:nvPr>
        </p:nvSpPr>
        <p:spPr>
          <a:xfrm>
            <a:off x="609600" y="609599"/>
            <a:ext cx="10972800" cy="977463"/>
          </a:xfrm>
        </p:spPr>
        <p:txBody>
          <a:bodyPr/>
          <a:lstStyle/>
          <a:p>
            <a:r>
              <a:rPr lang="en-US" dirty="0"/>
              <a:t>OBJECTIVE</a:t>
            </a:r>
          </a:p>
        </p:txBody>
      </p:sp>
      <p:sp>
        <p:nvSpPr>
          <p:cNvPr id="4" name="Content Placeholder 3">
            <a:extLst>
              <a:ext uri="{FF2B5EF4-FFF2-40B4-BE49-F238E27FC236}">
                <a16:creationId xmlns:a16="http://schemas.microsoft.com/office/drawing/2014/main" id="{1ED64729-483D-9340-9697-E95388198DF5}"/>
              </a:ext>
            </a:extLst>
          </p:cNvPr>
          <p:cNvSpPr>
            <a:spLocks noGrp="1"/>
          </p:cNvSpPr>
          <p:nvPr>
            <p:ph idx="4294967295"/>
          </p:nvPr>
        </p:nvSpPr>
        <p:spPr>
          <a:xfrm>
            <a:off x="609600" y="1587063"/>
            <a:ext cx="10972800" cy="4330262"/>
          </a:xfrm>
        </p:spPr>
        <p:txBody>
          <a:bodyPr/>
          <a:lstStyle/>
          <a:p>
            <a:pPr marL="0" indent="0">
              <a:buNone/>
            </a:pPr>
            <a:r>
              <a:rPr lang="en-US" dirty="0"/>
              <a:t>To create a recommended practice which will define processes, procedures and concerns relating to all aspects of safety during a service event. </a:t>
            </a:r>
          </a:p>
          <a:p>
            <a:pPr marL="0" indent="0">
              <a:buNone/>
            </a:pPr>
            <a:endParaRPr lang="en-US" dirty="0"/>
          </a:p>
        </p:txBody>
      </p:sp>
      <p:sp>
        <p:nvSpPr>
          <p:cNvPr id="7" name="TextBox 6">
            <a:extLst>
              <a:ext uri="{FF2B5EF4-FFF2-40B4-BE49-F238E27FC236}">
                <a16:creationId xmlns:a16="http://schemas.microsoft.com/office/drawing/2014/main" id="{18CAE23A-7795-EF44-87A4-5748255B4A97}"/>
              </a:ext>
            </a:extLst>
          </p:cNvPr>
          <p:cNvSpPr txBox="1"/>
          <p:nvPr/>
        </p:nvSpPr>
        <p:spPr>
          <a:xfrm>
            <a:off x="7656844" y="6260490"/>
            <a:ext cx="3925556" cy="415498"/>
          </a:xfrm>
          <a:prstGeom prst="rect">
            <a:avLst/>
          </a:prstGeom>
          <a:noFill/>
        </p:spPr>
        <p:txBody>
          <a:bodyPr wrap="square" rtlCol="0">
            <a:spAutoFit/>
          </a:bodyPr>
          <a:lstStyle/>
          <a:p>
            <a:r>
              <a:rPr lang="en-US" sz="2100" b="1" dirty="0">
                <a:solidFill>
                  <a:schemeClr val="bg1"/>
                </a:solidFill>
              </a:rPr>
              <a:t>Session Sponsored By</a:t>
            </a:r>
          </a:p>
        </p:txBody>
      </p:sp>
    </p:spTree>
    <p:extLst>
      <p:ext uri="{BB962C8B-B14F-4D97-AF65-F5344CB8AC3E}">
        <p14:creationId xmlns:p14="http://schemas.microsoft.com/office/powerpoint/2010/main" val="1660545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15965C-54F5-D14C-94D6-F02382D9E1D4}"/>
              </a:ext>
            </a:extLst>
          </p:cNvPr>
          <p:cNvSpPr>
            <a:spLocks noGrp="1"/>
          </p:cNvSpPr>
          <p:nvPr>
            <p:ph type="title"/>
          </p:nvPr>
        </p:nvSpPr>
        <p:spPr>
          <a:xfrm>
            <a:off x="609600" y="609599"/>
            <a:ext cx="10972800" cy="977463"/>
          </a:xfrm>
        </p:spPr>
        <p:txBody>
          <a:bodyPr/>
          <a:lstStyle/>
          <a:p>
            <a:r>
              <a:rPr lang="en-US" dirty="0"/>
              <a:t>WHY IS SAFETY A HUGE CONCERN WITH EV?</a:t>
            </a:r>
          </a:p>
        </p:txBody>
      </p:sp>
      <p:sp>
        <p:nvSpPr>
          <p:cNvPr id="4" name="Content Placeholder 3">
            <a:extLst>
              <a:ext uri="{FF2B5EF4-FFF2-40B4-BE49-F238E27FC236}">
                <a16:creationId xmlns:a16="http://schemas.microsoft.com/office/drawing/2014/main" id="{1ED64729-483D-9340-9697-E95388198DF5}"/>
              </a:ext>
            </a:extLst>
          </p:cNvPr>
          <p:cNvSpPr>
            <a:spLocks noGrp="1"/>
          </p:cNvSpPr>
          <p:nvPr>
            <p:ph idx="4294967295"/>
          </p:nvPr>
        </p:nvSpPr>
        <p:spPr>
          <a:xfrm>
            <a:off x="609600" y="1587063"/>
            <a:ext cx="10972800" cy="4330262"/>
          </a:xfrm>
        </p:spPr>
        <p:txBody>
          <a:bodyPr/>
          <a:lstStyle/>
          <a:p>
            <a:r>
              <a:rPr lang="en-US" dirty="0"/>
              <a:t>Dealing with High Voltage</a:t>
            </a:r>
          </a:p>
          <a:p>
            <a:r>
              <a:rPr lang="en-US" dirty="0"/>
              <a:t>50 Volts will stop a human heart</a:t>
            </a:r>
          </a:p>
          <a:p>
            <a:r>
              <a:rPr lang="en-US" dirty="0"/>
              <a:t>New to the industry – Education and Understanding is important</a:t>
            </a:r>
          </a:p>
          <a:p>
            <a:pPr marL="0" indent="0">
              <a:buNone/>
            </a:pPr>
            <a:endParaRPr lang="en-US" dirty="0"/>
          </a:p>
        </p:txBody>
      </p:sp>
      <p:sp>
        <p:nvSpPr>
          <p:cNvPr id="7" name="TextBox 6">
            <a:extLst>
              <a:ext uri="{FF2B5EF4-FFF2-40B4-BE49-F238E27FC236}">
                <a16:creationId xmlns:a16="http://schemas.microsoft.com/office/drawing/2014/main" id="{18CAE23A-7795-EF44-87A4-5748255B4A97}"/>
              </a:ext>
            </a:extLst>
          </p:cNvPr>
          <p:cNvSpPr txBox="1"/>
          <p:nvPr/>
        </p:nvSpPr>
        <p:spPr>
          <a:xfrm>
            <a:off x="7656844" y="6260490"/>
            <a:ext cx="3925556" cy="415498"/>
          </a:xfrm>
          <a:prstGeom prst="rect">
            <a:avLst/>
          </a:prstGeom>
          <a:noFill/>
        </p:spPr>
        <p:txBody>
          <a:bodyPr wrap="square" rtlCol="0">
            <a:spAutoFit/>
          </a:bodyPr>
          <a:lstStyle/>
          <a:p>
            <a:r>
              <a:rPr lang="en-US" sz="2100" b="1" dirty="0">
                <a:solidFill>
                  <a:schemeClr val="bg1"/>
                </a:solidFill>
              </a:rPr>
              <a:t>Session Sponsored By</a:t>
            </a:r>
          </a:p>
        </p:txBody>
      </p:sp>
    </p:spTree>
    <p:extLst>
      <p:ext uri="{BB962C8B-B14F-4D97-AF65-F5344CB8AC3E}">
        <p14:creationId xmlns:p14="http://schemas.microsoft.com/office/powerpoint/2010/main" val="505749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15965C-54F5-D14C-94D6-F02382D9E1D4}"/>
              </a:ext>
            </a:extLst>
          </p:cNvPr>
          <p:cNvSpPr>
            <a:spLocks noGrp="1"/>
          </p:cNvSpPr>
          <p:nvPr>
            <p:ph type="title"/>
          </p:nvPr>
        </p:nvSpPr>
        <p:spPr>
          <a:xfrm>
            <a:off x="609600" y="609599"/>
            <a:ext cx="10972800" cy="977463"/>
          </a:xfrm>
        </p:spPr>
        <p:txBody>
          <a:bodyPr/>
          <a:lstStyle/>
          <a:p>
            <a:r>
              <a:rPr lang="en-US" dirty="0"/>
              <a:t>ELEMENTS THE RP SHOULD FOCUS ON</a:t>
            </a:r>
          </a:p>
        </p:txBody>
      </p:sp>
      <p:sp>
        <p:nvSpPr>
          <p:cNvPr id="4" name="Content Placeholder 3">
            <a:extLst>
              <a:ext uri="{FF2B5EF4-FFF2-40B4-BE49-F238E27FC236}">
                <a16:creationId xmlns:a16="http://schemas.microsoft.com/office/drawing/2014/main" id="{1ED64729-483D-9340-9697-E95388198DF5}"/>
              </a:ext>
            </a:extLst>
          </p:cNvPr>
          <p:cNvSpPr>
            <a:spLocks noGrp="1"/>
          </p:cNvSpPr>
          <p:nvPr>
            <p:ph idx="4294967295"/>
          </p:nvPr>
        </p:nvSpPr>
        <p:spPr>
          <a:xfrm>
            <a:off x="609600" y="1587063"/>
            <a:ext cx="10972800" cy="4330262"/>
          </a:xfrm>
        </p:spPr>
        <p:txBody>
          <a:bodyPr/>
          <a:lstStyle/>
          <a:p>
            <a:pPr marL="0" indent="0">
              <a:buNone/>
            </a:pPr>
            <a:r>
              <a:rPr lang="en-US" dirty="0"/>
              <a:t>1. </a:t>
            </a:r>
          </a:p>
        </p:txBody>
      </p:sp>
      <p:sp>
        <p:nvSpPr>
          <p:cNvPr id="7" name="TextBox 6">
            <a:extLst>
              <a:ext uri="{FF2B5EF4-FFF2-40B4-BE49-F238E27FC236}">
                <a16:creationId xmlns:a16="http://schemas.microsoft.com/office/drawing/2014/main" id="{18CAE23A-7795-EF44-87A4-5748255B4A97}"/>
              </a:ext>
            </a:extLst>
          </p:cNvPr>
          <p:cNvSpPr txBox="1"/>
          <p:nvPr/>
        </p:nvSpPr>
        <p:spPr>
          <a:xfrm>
            <a:off x="7656844" y="6260490"/>
            <a:ext cx="3925556" cy="415498"/>
          </a:xfrm>
          <a:prstGeom prst="rect">
            <a:avLst/>
          </a:prstGeom>
          <a:noFill/>
        </p:spPr>
        <p:txBody>
          <a:bodyPr wrap="square" rtlCol="0">
            <a:spAutoFit/>
          </a:bodyPr>
          <a:lstStyle/>
          <a:p>
            <a:r>
              <a:rPr lang="en-US" sz="2100" b="1" dirty="0">
                <a:solidFill>
                  <a:schemeClr val="bg1"/>
                </a:solidFill>
              </a:rPr>
              <a:t>Session Sponsored By</a:t>
            </a:r>
          </a:p>
        </p:txBody>
      </p:sp>
    </p:spTree>
    <p:extLst>
      <p:ext uri="{BB962C8B-B14F-4D97-AF65-F5344CB8AC3E}">
        <p14:creationId xmlns:p14="http://schemas.microsoft.com/office/powerpoint/2010/main" val="3591265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15965C-54F5-D14C-94D6-F02382D9E1D4}"/>
              </a:ext>
            </a:extLst>
          </p:cNvPr>
          <p:cNvSpPr>
            <a:spLocks noGrp="1"/>
          </p:cNvSpPr>
          <p:nvPr>
            <p:ph type="title"/>
          </p:nvPr>
        </p:nvSpPr>
        <p:spPr>
          <a:xfrm>
            <a:off x="609600" y="609599"/>
            <a:ext cx="10972800" cy="977463"/>
          </a:xfrm>
        </p:spPr>
        <p:txBody>
          <a:bodyPr/>
          <a:lstStyle/>
          <a:p>
            <a:r>
              <a:rPr lang="en-US" dirty="0"/>
              <a:t>ELEMENTS THE RP SHOULD FOCUS ON</a:t>
            </a:r>
          </a:p>
        </p:txBody>
      </p:sp>
      <p:sp>
        <p:nvSpPr>
          <p:cNvPr id="4" name="Content Placeholder 3">
            <a:extLst>
              <a:ext uri="{FF2B5EF4-FFF2-40B4-BE49-F238E27FC236}">
                <a16:creationId xmlns:a16="http://schemas.microsoft.com/office/drawing/2014/main" id="{1ED64729-483D-9340-9697-E95388198DF5}"/>
              </a:ext>
            </a:extLst>
          </p:cNvPr>
          <p:cNvSpPr>
            <a:spLocks noGrp="1"/>
          </p:cNvSpPr>
          <p:nvPr>
            <p:ph idx="4294967295"/>
          </p:nvPr>
        </p:nvSpPr>
        <p:spPr>
          <a:xfrm>
            <a:off x="609600" y="1587063"/>
            <a:ext cx="10972800" cy="4330262"/>
          </a:xfrm>
        </p:spPr>
        <p:txBody>
          <a:bodyPr/>
          <a:lstStyle/>
          <a:p>
            <a:pPr marL="0" indent="0">
              <a:buNone/>
            </a:pPr>
            <a:r>
              <a:rPr lang="en-US" dirty="0"/>
              <a:t> </a:t>
            </a:r>
          </a:p>
        </p:txBody>
      </p:sp>
      <p:sp>
        <p:nvSpPr>
          <p:cNvPr id="7" name="TextBox 6">
            <a:extLst>
              <a:ext uri="{FF2B5EF4-FFF2-40B4-BE49-F238E27FC236}">
                <a16:creationId xmlns:a16="http://schemas.microsoft.com/office/drawing/2014/main" id="{18CAE23A-7795-EF44-87A4-5748255B4A97}"/>
              </a:ext>
            </a:extLst>
          </p:cNvPr>
          <p:cNvSpPr txBox="1"/>
          <p:nvPr/>
        </p:nvSpPr>
        <p:spPr>
          <a:xfrm>
            <a:off x="7656844" y="6260490"/>
            <a:ext cx="3925556" cy="415498"/>
          </a:xfrm>
          <a:prstGeom prst="rect">
            <a:avLst/>
          </a:prstGeom>
          <a:noFill/>
        </p:spPr>
        <p:txBody>
          <a:bodyPr wrap="square" rtlCol="0">
            <a:spAutoFit/>
          </a:bodyPr>
          <a:lstStyle/>
          <a:p>
            <a:r>
              <a:rPr lang="en-US" sz="2100" b="1" dirty="0">
                <a:solidFill>
                  <a:schemeClr val="bg1"/>
                </a:solidFill>
              </a:rPr>
              <a:t>Session Sponsored By</a:t>
            </a:r>
          </a:p>
        </p:txBody>
      </p:sp>
    </p:spTree>
    <p:extLst>
      <p:ext uri="{BB962C8B-B14F-4D97-AF65-F5344CB8AC3E}">
        <p14:creationId xmlns:p14="http://schemas.microsoft.com/office/powerpoint/2010/main" val="2377138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15965C-54F5-D14C-94D6-F02382D9E1D4}"/>
              </a:ext>
            </a:extLst>
          </p:cNvPr>
          <p:cNvSpPr>
            <a:spLocks noGrp="1"/>
          </p:cNvSpPr>
          <p:nvPr>
            <p:ph type="title"/>
          </p:nvPr>
        </p:nvSpPr>
        <p:spPr>
          <a:xfrm>
            <a:off x="609600" y="609599"/>
            <a:ext cx="10972800" cy="977463"/>
          </a:xfrm>
        </p:spPr>
        <p:txBody>
          <a:bodyPr/>
          <a:lstStyle/>
          <a:p>
            <a:r>
              <a:rPr lang="en-US" dirty="0"/>
              <a:t>NOTES FROM SPRING 2023 MEETING</a:t>
            </a:r>
          </a:p>
        </p:txBody>
      </p:sp>
      <p:sp>
        <p:nvSpPr>
          <p:cNvPr id="4" name="Content Placeholder 3">
            <a:extLst>
              <a:ext uri="{FF2B5EF4-FFF2-40B4-BE49-F238E27FC236}">
                <a16:creationId xmlns:a16="http://schemas.microsoft.com/office/drawing/2014/main" id="{1ED64729-483D-9340-9697-E95388198DF5}"/>
              </a:ext>
            </a:extLst>
          </p:cNvPr>
          <p:cNvSpPr>
            <a:spLocks noGrp="1"/>
          </p:cNvSpPr>
          <p:nvPr>
            <p:ph idx="4294967295"/>
          </p:nvPr>
        </p:nvSpPr>
        <p:spPr>
          <a:xfrm>
            <a:off x="609600" y="1587063"/>
            <a:ext cx="10972800" cy="4330262"/>
          </a:xfrm>
        </p:spPr>
        <p:txBody>
          <a:bodyPr/>
          <a:lstStyle/>
          <a:p>
            <a:pPr marL="0" indent="0">
              <a:buNone/>
            </a:pPr>
            <a:endParaRPr lang="en-US" dirty="0"/>
          </a:p>
        </p:txBody>
      </p:sp>
      <p:sp>
        <p:nvSpPr>
          <p:cNvPr id="7" name="TextBox 6">
            <a:extLst>
              <a:ext uri="{FF2B5EF4-FFF2-40B4-BE49-F238E27FC236}">
                <a16:creationId xmlns:a16="http://schemas.microsoft.com/office/drawing/2014/main" id="{18CAE23A-7795-EF44-87A4-5748255B4A97}"/>
              </a:ext>
            </a:extLst>
          </p:cNvPr>
          <p:cNvSpPr txBox="1"/>
          <p:nvPr/>
        </p:nvSpPr>
        <p:spPr>
          <a:xfrm>
            <a:off x="7656844" y="6260490"/>
            <a:ext cx="3925556" cy="415498"/>
          </a:xfrm>
          <a:prstGeom prst="rect">
            <a:avLst/>
          </a:prstGeom>
          <a:noFill/>
        </p:spPr>
        <p:txBody>
          <a:bodyPr wrap="square" rtlCol="0">
            <a:spAutoFit/>
          </a:bodyPr>
          <a:lstStyle/>
          <a:p>
            <a:r>
              <a:rPr lang="en-US" sz="2100" b="1" dirty="0">
                <a:solidFill>
                  <a:schemeClr val="bg1"/>
                </a:solidFill>
              </a:rPr>
              <a:t>Session Sponsored By</a:t>
            </a:r>
          </a:p>
        </p:txBody>
      </p:sp>
    </p:spTree>
    <p:extLst>
      <p:ext uri="{BB962C8B-B14F-4D97-AF65-F5344CB8AC3E}">
        <p14:creationId xmlns:p14="http://schemas.microsoft.com/office/powerpoint/2010/main" val="67540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15965C-54F5-D14C-94D6-F02382D9E1D4}"/>
              </a:ext>
            </a:extLst>
          </p:cNvPr>
          <p:cNvSpPr>
            <a:spLocks noGrp="1"/>
          </p:cNvSpPr>
          <p:nvPr>
            <p:ph type="title"/>
          </p:nvPr>
        </p:nvSpPr>
        <p:spPr>
          <a:xfrm>
            <a:off x="609600" y="609599"/>
            <a:ext cx="10972800" cy="977463"/>
          </a:xfrm>
        </p:spPr>
        <p:txBody>
          <a:bodyPr/>
          <a:lstStyle/>
          <a:p>
            <a:r>
              <a:rPr lang="en-US" dirty="0"/>
              <a:t>NOTES FROM SPRING 2023 MEETING</a:t>
            </a:r>
          </a:p>
        </p:txBody>
      </p:sp>
      <p:sp>
        <p:nvSpPr>
          <p:cNvPr id="4" name="Content Placeholder 3">
            <a:extLst>
              <a:ext uri="{FF2B5EF4-FFF2-40B4-BE49-F238E27FC236}">
                <a16:creationId xmlns:a16="http://schemas.microsoft.com/office/drawing/2014/main" id="{1ED64729-483D-9340-9697-E95388198DF5}"/>
              </a:ext>
            </a:extLst>
          </p:cNvPr>
          <p:cNvSpPr>
            <a:spLocks noGrp="1"/>
          </p:cNvSpPr>
          <p:nvPr>
            <p:ph idx="4294967295"/>
          </p:nvPr>
        </p:nvSpPr>
        <p:spPr>
          <a:xfrm>
            <a:off x="609600" y="1587063"/>
            <a:ext cx="10972800" cy="4330262"/>
          </a:xfrm>
        </p:spPr>
        <p:txBody>
          <a:bodyPr/>
          <a:lstStyle/>
          <a:p>
            <a:pPr marL="0" indent="0">
              <a:buNone/>
            </a:pPr>
            <a:endParaRPr lang="en-US" dirty="0"/>
          </a:p>
        </p:txBody>
      </p:sp>
      <p:sp>
        <p:nvSpPr>
          <p:cNvPr id="7" name="TextBox 6">
            <a:extLst>
              <a:ext uri="{FF2B5EF4-FFF2-40B4-BE49-F238E27FC236}">
                <a16:creationId xmlns:a16="http://schemas.microsoft.com/office/drawing/2014/main" id="{18CAE23A-7795-EF44-87A4-5748255B4A97}"/>
              </a:ext>
            </a:extLst>
          </p:cNvPr>
          <p:cNvSpPr txBox="1"/>
          <p:nvPr/>
        </p:nvSpPr>
        <p:spPr>
          <a:xfrm>
            <a:off x="7656844" y="6260490"/>
            <a:ext cx="3925556" cy="415498"/>
          </a:xfrm>
          <a:prstGeom prst="rect">
            <a:avLst/>
          </a:prstGeom>
          <a:noFill/>
        </p:spPr>
        <p:txBody>
          <a:bodyPr wrap="square" rtlCol="0">
            <a:spAutoFit/>
          </a:bodyPr>
          <a:lstStyle/>
          <a:p>
            <a:r>
              <a:rPr lang="en-US" sz="2100" b="1" dirty="0">
                <a:solidFill>
                  <a:schemeClr val="bg1"/>
                </a:solidFill>
              </a:rPr>
              <a:t>Session Sponsored By</a:t>
            </a:r>
          </a:p>
        </p:txBody>
      </p:sp>
    </p:spTree>
    <p:extLst>
      <p:ext uri="{BB962C8B-B14F-4D97-AF65-F5344CB8AC3E}">
        <p14:creationId xmlns:p14="http://schemas.microsoft.com/office/powerpoint/2010/main" val="2022886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1E3F2BA-95DF-424F-B893-08035B55BAF3}"/>
              </a:ext>
            </a:extLst>
          </p:cNvPr>
          <p:cNvSpPr/>
          <p:nvPr/>
        </p:nvSpPr>
        <p:spPr>
          <a:xfrm>
            <a:off x="0" y="1143000"/>
            <a:ext cx="121920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4CF35A3C-1159-4C66-93A6-3058360173BC}"/>
              </a:ext>
            </a:extLst>
          </p:cNvPr>
          <p:cNvSpPr>
            <a:spLocks noGrp="1"/>
          </p:cNvSpPr>
          <p:nvPr>
            <p:ph type="body" sz="quarter" idx="10"/>
          </p:nvPr>
        </p:nvSpPr>
        <p:spPr>
          <a:xfrm>
            <a:off x="603306" y="2165522"/>
            <a:ext cx="10995660" cy="2526956"/>
          </a:xfrm>
        </p:spPr>
        <p:txBody>
          <a:bodyPr/>
          <a:lstStyle/>
          <a:p>
            <a:r>
              <a:rPr lang="en-US" dirty="0"/>
              <a:t>S.16 – Service Provider</a:t>
            </a:r>
          </a:p>
          <a:p>
            <a:r>
              <a:rPr lang="en-US" dirty="0"/>
              <a:t>Safety Aspects of Electric Vehicles</a:t>
            </a:r>
          </a:p>
        </p:txBody>
      </p:sp>
    </p:spTree>
    <p:extLst>
      <p:ext uri="{BB962C8B-B14F-4D97-AF65-F5344CB8AC3E}">
        <p14:creationId xmlns:p14="http://schemas.microsoft.com/office/powerpoint/2010/main" val="3421969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15965C-54F5-D14C-94D6-F02382D9E1D4}"/>
              </a:ext>
            </a:extLst>
          </p:cNvPr>
          <p:cNvSpPr>
            <a:spLocks noGrp="1"/>
          </p:cNvSpPr>
          <p:nvPr>
            <p:ph type="title"/>
          </p:nvPr>
        </p:nvSpPr>
        <p:spPr>
          <a:xfrm>
            <a:off x="609600" y="609599"/>
            <a:ext cx="10972800" cy="977463"/>
          </a:xfrm>
        </p:spPr>
        <p:txBody>
          <a:bodyPr/>
          <a:lstStyle/>
          <a:p>
            <a:r>
              <a:rPr lang="en-US" dirty="0"/>
              <a:t>NOTES FROM SPRING 2023 MEETING</a:t>
            </a:r>
          </a:p>
        </p:txBody>
      </p:sp>
      <p:sp>
        <p:nvSpPr>
          <p:cNvPr id="4" name="Content Placeholder 3">
            <a:extLst>
              <a:ext uri="{FF2B5EF4-FFF2-40B4-BE49-F238E27FC236}">
                <a16:creationId xmlns:a16="http://schemas.microsoft.com/office/drawing/2014/main" id="{1ED64729-483D-9340-9697-E95388198DF5}"/>
              </a:ext>
            </a:extLst>
          </p:cNvPr>
          <p:cNvSpPr>
            <a:spLocks noGrp="1"/>
          </p:cNvSpPr>
          <p:nvPr>
            <p:ph idx="4294967295"/>
          </p:nvPr>
        </p:nvSpPr>
        <p:spPr>
          <a:xfrm>
            <a:off x="609600" y="1587063"/>
            <a:ext cx="10972800" cy="4330262"/>
          </a:xfrm>
        </p:spPr>
        <p:txBody>
          <a:bodyPr/>
          <a:lstStyle/>
          <a:p>
            <a:pPr marL="0" indent="0">
              <a:buNone/>
            </a:pPr>
            <a:endParaRPr lang="en-US" dirty="0"/>
          </a:p>
        </p:txBody>
      </p:sp>
      <p:sp>
        <p:nvSpPr>
          <p:cNvPr id="7" name="TextBox 6">
            <a:extLst>
              <a:ext uri="{FF2B5EF4-FFF2-40B4-BE49-F238E27FC236}">
                <a16:creationId xmlns:a16="http://schemas.microsoft.com/office/drawing/2014/main" id="{18CAE23A-7795-EF44-87A4-5748255B4A97}"/>
              </a:ext>
            </a:extLst>
          </p:cNvPr>
          <p:cNvSpPr txBox="1"/>
          <p:nvPr/>
        </p:nvSpPr>
        <p:spPr>
          <a:xfrm>
            <a:off x="7656844" y="6260490"/>
            <a:ext cx="3925556" cy="415498"/>
          </a:xfrm>
          <a:prstGeom prst="rect">
            <a:avLst/>
          </a:prstGeom>
          <a:noFill/>
        </p:spPr>
        <p:txBody>
          <a:bodyPr wrap="square" rtlCol="0">
            <a:spAutoFit/>
          </a:bodyPr>
          <a:lstStyle/>
          <a:p>
            <a:r>
              <a:rPr lang="en-US" sz="2100" b="1" dirty="0">
                <a:solidFill>
                  <a:schemeClr val="bg1"/>
                </a:solidFill>
              </a:rPr>
              <a:t>Session Sponsored By</a:t>
            </a:r>
          </a:p>
        </p:txBody>
      </p:sp>
    </p:spTree>
    <p:extLst>
      <p:ext uri="{BB962C8B-B14F-4D97-AF65-F5344CB8AC3E}">
        <p14:creationId xmlns:p14="http://schemas.microsoft.com/office/powerpoint/2010/main" val="225543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D8B499-76C5-0B4A-B746-53BEB4DE758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67829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15965C-54F5-D14C-94D6-F02382D9E1D4}"/>
              </a:ext>
            </a:extLst>
          </p:cNvPr>
          <p:cNvSpPr>
            <a:spLocks noGrp="1"/>
          </p:cNvSpPr>
          <p:nvPr>
            <p:ph type="title"/>
          </p:nvPr>
        </p:nvSpPr>
        <p:spPr>
          <a:xfrm>
            <a:off x="609600" y="609599"/>
            <a:ext cx="10972800" cy="977463"/>
          </a:xfrm>
        </p:spPr>
        <p:txBody>
          <a:bodyPr/>
          <a:lstStyle/>
          <a:p>
            <a:r>
              <a:rPr lang="en-US" dirty="0"/>
              <a:t>ELEMENTS OF EV SAFETY</a:t>
            </a:r>
          </a:p>
        </p:txBody>
      </p:sp>
      <p:sp>
        <p:nvSpPr>
          <p:cNvPr id="4" name="Content Placeholder 3">
            <a:extLst>
              <a:ext uri="{FF2B5EF4-FFF2-40B4-BE49-F238E27FC236}">
                <a16:creationId xmlns:a16="http://schemas.microsoft.com/office/drawing/2014/main" id="{1ED64729-483D-9340-9697-E95388198DF5}"/>
              </a:ext>
            </a:extLst>
          </p:cNvPr>
          <p:cNvSpPr>
            <a:spLocks noGrp="1"/>
          </p:cNvSpPr>
          <p:nvPr>
            <p:ph idx="4294967295"/>
          </p:nvPr>
        </p:nvSpPr>
        <p:spPr>
          <a:xfrm>
            <a:off x="609600" y="1587063"/>
            <a:ext cx="10972800" cy="4330262"/>
          </a:xfrm>
        </p:spPr>
        <p:txBody>
          <a:bodyPr>
            <a:normAutofit fontScale="92500" lnSpcReduction="10000"/>
          </a:bodyPr>
          <a:lstStyle/>
          <a:p>
            <a:r>
              <a:rPr lang="en-US" dirty="0"/>
              <a:t>Intended Audience – technicians, service writers, parts personnel, etc.</a:t>
            </a:r>
          </a:p>
          <a:p>
            <a:r>
              <a:rPr lang="en-US" dirty="0"/>
              <a:t>Job #1 – Safety / OSHA</a:t>
            </a:r>
          </a:p>
          <a:p>
            <a:r>
              <a:rPr lang="en-US" dirty="0"/>
              <a:t>Awareness – Where is the potential hazard?</a:t>
            </a:r>
          </a:p>
          <a:p>
            <a:r>
              <a:rPr lang="en-US" dirty="0"/>
              <a:t>Proper PPE – Rated gloves, shoes, clothing, shepherds hood and warning signs. </a:t>
            </a:r>
          </a:p>
          <a:p>
            <a:r>
              <a:rPr lang="en-US" dirty="0"/>
              <a:t>Training – Including Lock Out/Tag Out, HV and Arc Flash</a:t>
            </a:r>
          </a:p>
          <a:p>
            <a:r>
              <a:rPr lang="en-US" dirty="0"/>
              <a:t>Documents – possess wiring diagrams and service manuals</a:t>
            </a:r>
          </a:p>
          <a:p>
            <a:r>
              <a:rPr lang="en-US" dirty="0"/>
              <a:t>Proper training program</a:t>
            </a:r>
          </a:p>
          <a:p>
            <a:r>
              <a:rPr lang="en-US" dirty="0"/>
              <a:t>Emergency procedure – written, posted and trained to</a:t>
            </a:r>
          </a:p>
          <a:p>
            <a:r>
              <a:rPr lang="en-US" dirty="0"/>
              <a:t>Sustainment procedure – PPE testing procedure &amp; documentation</a:t>
            </a:r>
          </a:p>
          <a:p>
            <a:pPr marL="0" indent="0">
              <a:buNone/>
            </a:pPr>
            <a:endParaRPr lang="en-US" dirty="0"/>
          </a:p>
        </p:txBody>
      </p:sp>
      <p:sp>
        <p:nvSpPr>
          <p:cNvPr id="7" name="TextBox 6">
            <a:extLst>
              <a:ext uri="{FF2B5EF4-FFF2-40B4-BE49-F238E27FC236}">
                <a16:creationId xmlns:a16="http://schemas.microsoft.com/office/drawing/2014/main" id="{18CAE23A-7795-EF44-87A4-5748255B4A97}"/>
              </a:ext>
            </a:extLst>
          </p:cNvPr>
          <p:cNvSpPr txBox="1"/>
          <p:nvPr/>
        </p:nvSpPr>
        <p:spPr>
          <a:xfrm>
            <a:off x="7656844" y="6260490"/>
            <a:ext cx="3925556" cy="415498"/>
          </a:xfrm>
          <a:prstGeom prst="rect">
            <a:avLst/>
          </a:prstGeom>
          <a:noFill/>
        </p:spPr>
        <p:txBody>
          <a:bodyPr wrap="square" rtlCol="0">
            <a:spAutoFit/>
          </a:bodyPr>
          <a:lstStyle/>
          <a:p>
            <a:r>
              <a:rPr lang="en-US" sz="2100" b="1" dirty="0">
                <a:solidFill>
                  <a:schemeClr val="bg1"/>
                </a:solidFill>
              </a:rPr>
              <a:t>Session Sponsored By</a:t>
            </a:r>
          </a:p>
        </p:txBody>
      </p:sp>
    </p:spTree>
    <p:extLst>
      <p:ext uri="{BB962C8B-B14F-4D97-AF65-F5344CB8AC3E}">
        <p14:creationId xmlns:p14="http://schemas.microsoft.com/office/powerpoint/2010/main" val="1448926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15965C-54F5-D14C-94D6-F02382D9E1D4}"/>
              </a:ext>
            </a:extLst>
          </p:cNvPr>
          <p:cNvSpPr>
            <a:spLocks noGrp="1"/>
          </p:cNvSpPr>
          <p:nvPr>
            <p:ph type="title"/>
          </p:nvPr>
        </p:nvSpPr>
        <p:spPr>
          <a:xfrm>
            <a:off x="609600" y="609599"/>
            <a:ext cx="10972800" cy="977463"/>
          </a:xfrm>
        </p:spPr>
        <p:txBody>
          <a:bodyPr/>
          <a:lstStyle/>
          <a:p>
            <a:r>
              <a:rPr lang="en-US" dirty="0"/>
              <a:t>TEMPLATE</a:t>
            </a:r>
          </a:p>
        </p:txBody>
      </p:sp>
      <p:sp>
        <p:nvSpPr>
          <p:cNvPr id="4" name="Content Placeholder 3">
            <a:extLst>
              <a:ext uri="{FF2B5EF4-FFF2-40B4-BE49-F238E27FC236}">
                <a16:creationId xmlns:a16="http://schemas.microsoft.com/office/drawing/2014/main" id="{1ED64729-483D-9340-9697-E95388198DF5}"/>
              </a:ext>
            </a:extLst>
          </p:cNvPr>
          <p:cNvSpPr>
            <a:spLocks noGrp="1"/>
          </p:cNvSpPr>
          <p:nvPr>
            <p:ph idx="4294967295"/>
          </p:nvPr>
        </p:nvSpPr>
        <p:spPr>
          <a:xfrm>
            <a:off x="609600" y="1587063"/>
            <a:ext cx="10972800" cy="4330262"/>
          </a:xfrm>
        </p:spPr>
        <p:txBody>
          <a:bodyPr/>
          <a:lstStyle/>
          <a:p>
            <a:pPr marL="0" indent="0">
              <a:buNone/>
            </a:pPr>
            <a:r>
              <a:rPr lang="en-US" dirty="0"/>
              <a:t>Template content</a:t>
            </a:r>
          </a:p>
        </p:txBody>
      </p:sp>
      <p:sp>
        <p:nvSpPr>
          <p:cNvPr id="7" name="TextBox 6">
            <a:extLst>
              <a:ext uri="{FF2B5EF4-FFF2-40B4-BE49-F238E27FC236}">
                <a16:creationId xmlns:a16="http://schemas.microsoft.com/office/drawing/2014/main" id="{18CAE23A-7795-EF44-87A4-5748255B4A97}"/>
              </a:ext>
            </a:extLst>
          </p:cNvPr>
          <p:cNvSpPr txBox="1"/>
          <p:nvPr/>
        </p:nvSpPr>
        <p:spPr>
          <a:xfrm>
            <a:off x="7656844" y="6260490"/>
            <a:ext cx="3925556" cy="415498"/>
          </a:xfrm>
          <a:prstGeom prst="rect">
            <a:avLst/>
          </a:prstGeom>
          <a:noFill/>
        </p:spPr>
        <p:txBody>
          <a:bodyPr wrap="square" rtlCol="0">
            <a:spAutoFit/>
          </a:bodyPr>
          <a:lstStyle/>
          <a:p>
            <a:r>
              <a:rPr lang="en-US" sz="2100" b="1" dirty="0">
                <a:solidFill>
                  <a:schemeClr val="bg1"/>
                </a:solidFill>
              </a:rPr>
              <a:t>Session Sponsored By</a:t>
            </a:r>
          </a:p>
        </p:txBody>
      </p:sp>
    </p:spTree>
    <p:extLst>
      <p:ext uri="{BB962C8B-B14F-4D97-AF65-F5344CB8AC3E}">
        <p14:creationId xmlns:p14="http://schemas.microsoft.com/office/powerpoint/2010/main" val="675684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15965C-54F5-D14C-94D6-F02382D9E1D4}"/>
              </a:ext>
            </a:extLst>
          </p:cNvPr>
          <p:cNvSpPr>
            <a:spLocks noGrp="1"/>
          </p:cNvSpPr>
          <p:nvPr>
            <p:ph type="title"/>
          </p:nvPr>
        </p:nvSpPr>
        <p:spPr>
          <a:xfrm>
            <a:off x="609600" y="609599"/>
            <a:ext cx="10972800" cy="977463"/>
          </a:xfrm>
        </p:spPr>
        <p:txBody>
          <a:bodyPr/>
          <a:lstStyle/>
          <a:p>
            <a:r>
              <a:rPr lang="en-US" dirty="0"/>
              <a:t>ATTENTION PLEASE</a:t>
            </a:r>
          </a:p>
        </p:txBody>
      </p:sp>
      <p:sp>
        <p:nvSpPr>
          <p:cNvPr id="4" name="Content Placeholder 3">
            <a:extLst>
              <a:ext uri="{FF2B5EF4-FFF2-40B4-BE49-F238E27FC236}">
                <a16:creationId xmlns:a16="http://schemas.microsoft.com/office/drawing/2014/main" id="{1ED64729-483D-9340-9697-E95388198DF5}"/>
              </a:ext>
            </a:extLst>
          </p:cNvPr>
          <p:cNvSpPr>
            <a:spLocks noGrp="1"/>
          </p:cNvSpPr>
          <p:nvPr>
            <p:ph idx="4294967295"/>
          </p:nvPr>
        </p:nvSpPr>
        <p:spPr>
          <a:xfrm>
            <a:off x="609600" y="1587063"/>
            <a:ext cx="10972800" cy="4330262"/>
          </a:xfrm>
        </p:spPr>
        <p:txBody>
          <a:bodyPr/>
          <a:lstStyle/>
          <a:p>
            <a:pPr marL="0" indent="0">
              <a:buNone/>
            </a:pPr>
            <a:r>
              <a:rPr lang="en-US" dirty="0"/>
              <a:t>In accordance with TMC Board Policy, all personal phones without a silent feature must be turned off during business sessions. </a:t>
            </a:r>
          </a:p>
          <a:p>
            <a:pPr marL="0" indent="0">
              <a:buNone/>
            </a:pPr>
            <a:endParaRPr lang="en-US" dirty="0"/>
          </a:p>
          <a:p>
            <a:pPr marL="0" indent="0">
              <a:buNone/>
            </a:pPr>
            <a:r>
              <a:rPr lang="en-US" b="1" dirty="0"/>
              <a:t>If you must use your phone</a:t>
            </a:r>
            <a:br>
              <a:rPr lang="en-US" b="1" dirty="0"/>
            </a:br>
            <a:r>
              <a:rPr lang="en-US" b="1" dirty="0"/>
              <a:t>—please leave the room!</a:t>
            </a:r>
          </a:p>
          <a:p>
            <a:pPr marL="0" indent="0">
              <a:buNone/>
            </a:pPr>
            <a:endParaRPr lang="en-US" dirty="0"/>
          </a:p>
        </p:txBody>
      </p:sp>
      <p:sp>
        <p:nvSpPr>
          <p:cNvPr id="7" name="TextBox 6">
            <a:extLst>
              <a:ext uri="{FF2B5EF4-FFF2-40B4-BE49-F238E27FC236}">
                <a16:creationId xmlns:a16="http://schemas.microsoft.com/office/drawing/2014/main" id="{18CAE23A-7795-EF44-87A4-5748255B4A97}"/>
              </a:ext>
            </a:extLst>
          </p:cNvPr>
          <p:cNvSpPr txBox="1"/>
          <p:nvPr/>
        </p:nvSpPr>
        <p:spPr>
          <a:xfrm>
            <a:off x="7656844" y="6260490"/>
            <a:ext cx="3925556" cy="415498"/>
          </a:xfrm>
          <a:prstGeom prst="rect">
            <a:avLst/>
          </a:prstGeom>
          <a:noFill/>
        </p:spPr>
        <p:txBody>
          <a:bodyPr wrap="square" rtlCol="0">
            <a:spAutoFit/>
          </a:bodyPr>
          <a:lstStyle/>
          <a:p>
            <a:r>
              <a:rPr lang="en-US" sz="2100" b="1" dirty="0">
                <a:solidFill>
                  <a:schemeClr val="bg1"/>
                </a:solidFill>
              </a:rPr>
              <a:t>Session Sponsored By</a:t>
            </a:r>
          </a:p>
        </p:txBody>
      </p:sp>
      <p:pic>
        <p:nvPicPr>
          <p:cNvPr id="2" name="Picture 1">
            <a:extLst>
              <a:ext uri="{FF2B5EF4-FFF2-40B4-BE49-F238E27FC236}">
                <a16:creationId xmlns:a16="http://schemas.microsoft.com/office/drawing/2014/main" id="{94F8A200-F73F-4508-A9FC-4602F47373FB}"/>
              </a:ext>
            </a:extLst>
          </p:cNvPr>
          <p:cNvPicPr>
            <a:picLocks noChangeAspect="1"/>
          </p:cNvPicPr>
          <p:nvPr/>
        </p:nvPicPr>
        <p:blipFill>
          <a:blip r:embed="rId2"/>
          <a:stretch>
            <a:fillRect/>
          </a:stretch>
        </p:blipFill>
        <p:spPr>
          <a:xfrm>
            <a:off x="8356756" y="2521559"/>
            <a:ext cx="3450635" cy="3395766"/>
          </a:xfrm>
          <a:prstGeom prst="rect">
            <a:avLst/>
          </a:prstGeom>
        </p:spPr>
      </p:pic>
    </p:spTree>
    <p:extLst>
      <p:ext uri="{BB962C8B-B14F-4D97-AF65-F5344CB8AC3E}">
        <p14:creationId xmlns:p14="http://schemas.microsoft.com/office/powerpoint/2010/main" val="1430970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15965C-54F5-D14C-94D6-F02382D9E1D4}"/>
              </a:ext>
            </a:extLst>
          </p:cNvPr>
          <p:cNvSpPr>
            <a:spLocks noGrp="1"/>
          </p:cNvSpPr>
          <p:nvPr>
            <p:ph type="title"/>
          </p:nvPr>
        </p:nvSpPr>
        <p:spPr>
          <a:xfrm>
            <a:off x="609600" y="609599"/>
            <a:ext cx="10972800" cy="977463"/>
          </a:xfrm>
        </p:spPr>
        <p:txBody>
          <a:bodyPr>
            <a:normAutofit/>
          </a:bodyPr>
          <a:lstStyle/>
          <a:p>
            <a:r>
              <a:rPr lang="en-US" dirty="0"/>
              <a:t>ATTENTION PLEASE</a:t>
            </a:r>
          </a:p>
        </p:txBody>
      </p:sp>
      <p:sp>
        <p:nvSpPr>
          <p:cNvPr id="4" name="Content Placeholder 3">
            <a:extLst>
              <a:ext uri="{FF2B5EF4-FFF2-40B4-BE49-F238E27FC236}">
                <a16:creationId xmlns:a16="http://schemas.microsoft.com/office/drawing/2014/main" id="{1ED64729-483D-9340-9697-E95388198DF5}"/>
              </a:ext>
            </a:extLst>
          </p:cNvPr>
          <p:cNvSpPr>
            <a:spLocks noGrp="1"/>
          </p:cNvSpPr>
          <p:nvPr>
            <p:ph idx="4294967295"/>
          </p:nvPr>
        </p:nvSpPr>
        <p:spPr>
          <a:xfrm>
            <a:off x="609600" y="1587063"/>
            <a:ext cx="10972800" cy="4330262"/>
          </a:xfrm>
        </p:spPr>
        <p:txBody>
          <a:bodyPr/>
          <a:lstStyle/>
          <a:p>
            <a:r>
              <a:rPr lang="en-US" dirty="0"/>
              <a:t>This is an open meeting of the Technology &amp; Maintenance Council, held in accordance with ATA Antitrust Guidelines which are listed in your meeting packet.</a:t>
            </a:r>
          </a:p>
          <a:p>
            <a:r>
              <a:rPr lang="en-US" dirty="0"/>
              <a:t>Audio or video recordings are not permitted at this session. However, photography is permissible. </a:t>
            </a:r>
          </a:p>
          <a:p>
            <a:r>
              <a:rPr lang="en-US" dirty="0"/>
              <a:t>The opinions expressed in this meeting are those of the individual and not necessarily the opinion of his/her company nor of TMC unless stated otherwise. </a:t>
            </a:r>
          </a:p>
          <a:p>
            <a:pPr marL="0" indent="0">
              <a:buNone/>
            </a:pPr>
            <a:endParaRPr lang="en-US" dirty="0"/>
          </a:p>
        </p:txBody>
      </p:sp>
      <p:sp>
        <p:nvSpPr>
          <p:cNvPr id="7" name="TextBox 6">
            <a:extLst>
              <a:ext uri="{FF2B5EF4-FFF2-40B4-BE49-F238E27FC236}">
                <a16:creationId xmlns:a16="http://schemas.microsoft.com/office/drawing/2014/main" id="{18CAE23A-7795-EF44-87A4-5748255B4A97}"/>
              </a:ext>
            </a:extLst>
          </p:cNvPr>
          <p:cNvSpPr txBox="1"/>
          <p:nvPr/>
        </p:nvSpPr>
        <p:spPr>
          <a:xfrm>
            <a:off x="7656844" y="6260490"/>
            <a:ext cx="3925556" cy="415498"/>
          </a:xfrm>
          <a:prstGeom prst="rect">
            <a:avLst/>
          </a:prstGeom>
          <a:noFill/>
        </p:spPr>
        <p:txBody>
          <a:bodyPr wrap="square" rtlCol="0">
            <a:spAutoFit/>
          </a:bodyPr>
          <a:lstStyle/>
          <a:p>
            <a:r>
              <a:rPr lang="en-US" sz="2100" b="1" dirty="0">
                <a:solidFill>
                  <a:schemeClr val="bg1"/>
                </a:solidFill>
              </a:rPr>
              <a:t>Session Sponsored By</a:t>
            </a:r>
          </a:p>
        </p:txBody>
      </p:sp>
    </p:spTree>
    <p:extLst>
      <p:ext uri="{BB962C8B-B14F-4D97-AF65-F5344CB8AC3E}">
        <p14:creationId xmlns:p14="http://schemas.microsoft.com/office/powerpoint/2010/main" val="913725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15965C-54F5-D14C-94D6-F02382D9E1D4}"/>
              </a:ext>
            </a:extLst>
          </p:cNvPr>
          <p:cNvSpPr>
            <a:spLocks noGrp="1"/>
          </p:cNvSpPr>
          <p:nvPr>
            <p:ph type="title"/>
          </p:nvPr>
        </p:nvSpPr>
        <p:spPr>
          <a:xfrm>
            <a:off x="609600" y="609599"/>
            <a:ext cx="10972800" cy="977463"/>
          </a:xfrm>
        </p:spPr>
        <p:txBody>
          <a:bodyPr/>
          <a:lstStyle/>
          <a:p>
            <a:r>
              <a:rPr lang="en-US" dirty="0"/>
              <a:t>ANTITRUST/PATENT DISCLOSURE</a:t>
            </a:r>
          </a:p>
        </p:txBody>
      </p:sp>
      <p:sp>
        <p:nvSpPr>
          <p:cNvPr id="4" name="Content Placeholder 3">
            <a:extLst>
              <a:ext uri="{FF2B5EF4-FFF2-40B4-BE49-F238E27FC236}">
                <a16:creationId xmlns:a16="http://schemas.microsoft.com/office/drawing/2014/main" id="{1ED64729-483D-9340-9697-E95388198DF5}"/>
              </a:ext>
            </a:extLst>
          </p:cNvPr>
          <p:cNvSpPr>
            <a:spLocks noGrp="1"/>
          </p:cNvSpPr>
          <p:nvPr>
            <p:ph idx="4294967295"/>
          </p:nvPr>
        </p:nvSpPr>
        <p:spPr>
          <a:xfrm>
            <a:off x="609600" y="1587063"/>
            <a:ext cx="10972800" cy="4330262"/>
          </a:xfrm>
        </p:spPr>
        <p:txBody>
          <a:bodyPr/>
          <a:lstStyle/>
          <a:p>
            <a:r>
              <a:rPr lang="en-US" dirty="0"/>
              <a:t>To minimize the possibility of antitrust problems, the guidelines detailed in your registration packet should be followed at all TMC meetings, task force and study group sessions.</a:t>
            </a:r>
          </a:p>
          <a:p>
            <a:r>
              <a:rPr lang="en-US" dirty="0"/>
              <a:t>All participants in any group involved in the development of standards or recommended practices shall disclose, as stated in the antitrust/patent disclosure guidelines in your registration packet, all patents or patent applications that are owned, controlled or licensed by the Participant or Participant’s employer when the Participant reasonably believes such patent or patent application may become material to the standard or RP development process. </a:t>
            </a:r>
          </a:p>
          <a:p>
            <a:pPr marL="0" indent="0">
              <a:buNone/>
            </a:pPr>
            <a:endParaRPr lang="en-US" dirty="0"/>
          </a:p>
        </p:txBody>
      </p:sp>
      <p:sp>
        <p:nvSpPr>
          <p:cNvPr id="7" name="TextBox 6">
            <a:extLst>
              <a:ext uri="{FF2B5EF4-FFF2-40B4-BE49-F238E27FC236}">
                <a16:creationId xmlns:a16="http://schemas.microsoft.com/office/drawing/2014/main" id="{18CAE23A-7795-EF44-87A4-5748255B4A97}"/>
              </a:ext>
            </a:extLst>
          </p:cNvPr>
          <p:cNvSpPr txBox="1"/>
          <p:nvPr/>
        </p:nvSpPr>
        <p:spPr>
          <a:xfrm>
            <a:off x="7656844" y="6260490"/>
            <a:ext cx="3925556" cy="415498"/>
          </a:xfrm>
          <a:prstGeom prst="rect">
            <a:avLst/>
          </a:prstGeom>
          <a:noFill/>
        </p:spPr>
        <p:txBody>
          <a:bodyPr wrap="square" rtlCol="0">
            <a:spAutoFit/>
          </a:bodyPr>
          <a:lstStyle/>
          <a:p>
            <a:r>
              <a:rPr lang="en-US" sz="2100" b="1" dirty="0">
                <a:solidFill>
                  <a:schemeClr val="bg1"/>
                </a:solidFill>
              </a:rPr>
              <a:t>Session Sponsored By</a:t>
            </a:r>
          </a:p>
        </p:txBody>
      </p:sp>
    </p:spTree>
    <p:extLst>
      <p:ext uri="{BB962C8B-B14F-4D97-AF65-F5344CB8AC3E}">
        <p14:creationId xmlns:p14="http://schemas.microsoft.com/office/powerpoint/2010/main" val="3665500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15965C-54F5-D14C-94D6-F02382D9E1D4}"/>
              </a:ext>
            </a:extLst>
          </p:cNvPr>
          <p:cNvSpPr>
            <a:spLocks noGrp="1"/>
          </p:cNvSpPr>
          <p:nvPr>
            <p:ph type="title"/>
          </p:nvPr>
        </p:nvSpPr>
        <p:spPr>
          <a:xfrm>
            <a:off x="609600" y="609599"/>
            <a:ext cx="10972800" cy="977463"/>
          </a:xfrm>
        </p:spPr>
        <p:txBody>
          <a:bodyPr/>
          <a:lstStyle/>
          <a:p>
            <a:r>
              <a:rPr lang="en-US" dirty="0"/>
              <a:t>CONSTRUCTIVE COMMENTS ARE APPRECIATED!</a:t>
            </a:r>
          </a:p>
        </p:txBody>
      </p:sp>
      <p:sp>
        <p:nvSpPr>
          <p:cNvPr id="4" name="Content Placeholder 3">
            <a:extLst>
              <a:ext uri="{FF2B5EF4-FFF2-40B4-BE49-F238E27FC236}">
                <a16:creationId xmlns:a16="http://schemas.microsoft.com/office/drawing/2014/main" id="{1ED64729-483D-9340-9697-E95388198DF5}"/>
              </a:ext>
            </a:extLst>
          </p:cNvPr>
          <p:cNvSpPr>
            <a:spLocks noGrp="1"/>
          </p:cNvSpPr>
          <p:nvPr>
            <p:ph idx="4294967295"/>
          </p:nvPr>
        </p:nvSpPr>
        <p:spPr>
          <a:xfrm>
            <a:off x="609600" y="1587063"/>
            <a:ext cx="10972800" cy="4330262"/>
          </a:xfrm>
        </p:spPr>
        <p:txBody>
          <a:bodyPr/>
          <a:lstStyle/>
          <a:p>
            <a:pPr marL="0" indent="0" algn="ctr">
              <a:buNone/>
            </a:pPr>
            <a:r>
              <a:rPr lang="en-US" dirty="0"/>
              <a:t>TMC welcomes your comments, but please make certain that they are constructive and appropriate before you turn in your evaluation sheet!</a:t>
            </a:r>
          </a:p>
          <a:p>
            <a:pPr marL="0" indent="0" algn="ctr">
              <a:buNone/>
            </a:pPr>
            <a:endParaRPr lang="en-US" dirty="0"/>
          </a:p>
          <a:p>
            <a:pPr marL="0" indent="0" algn="ctr">
              <a:buNone/>
            </a:pPr>
            <a:r>
              <a:rPr lang="en-US" dirty="0"/>
              <a:t>Thank You for Your Cooperation!</a:t>
            </a:r>
          </a:p>
          <a:p>
            <a:pPr marL="0" indent="0">
              <a:buNone/>
            </a:pPr>
            <a:endParaRPr lang="en-US" dirty="0"/>
          </a:p>
        </p:txBody>
      </p:sp>
      <p:sp>
        <p:nvSpPr>
          <p:cNvPr id="7" name="TextBox 6">
            <a:extLst>
              <a:ext uri="{FF2B5EF4-FFF2-40B4-BE49-F238E27FC236}">
                <a16:creationId xmlns:a16="http://schemas.microsoft.com/office/drawing/2014/main" id="{18CAE23A-7795-EF44-87A4-5748255B4A97}"/>
              </a:ext>
            </a:extLst>
          </p:cNvPr>
          <p:cNvSpPr txBox="1"/>
          <p:nvPr/>
        </p:nvSpPr>
        <p:spPr>
          <a:xfrm>
            <a:off x="7656844" y="6260490"/>
            <a:ext cx="3925556" cy="415498"/>
          </a:xfrm>
          <a:prstGeom prst="rect">
            <a:avLst/>
          </a:prstGeom>
          <a:noFill/>
        </p:spPr>
        <p:txBody>
          <a:bodyPr wrap="square" rtlCol="0">
            <a:spAutoFit/>
          </a:bodyPr>
          <a:lstStyle/>
          <a:p>
            <a:r>
              <a:rPr lang="en-US" sz="2100" b="1" dirty="0">
                <a:solidFill>
                  <a:schemeClr val="bg1"/>
                </a:solidFill>
              </a:rPr>
              <a:t>Session Sponsored By</a:t>
            </a:r>
          </a:p>
        </p:txBody>
      </p:sp>
    </p:spTree>
    <p:extLst>
      <p:ext uri="{BB962C8B-B14F-4D97-AF65-F5344CB8AC3E}">
        <p14:creationId xmlns:p14="http://schemas.microsoft.com/office/powerpoint/2010/main" val="2912738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15965C-54F5-D14C-94D6-F02382D9E1D4}"/>
              </a:ext>
            </a:extLst>
          </p:cNvPr>
          <p:cNvSpPr>
            <a:spLocks noGrp="1"/>
          </p:cNvSpPr>
          <p:nvPr>
            <p:ph type="title"/>
          </p:nvPr>
        </p:nvSpPr>
        <p:spPr>
          <a:xfrm>
            <a:off x="609599" y="609599"/>
            <a:ext cx="11508419" cy="977463"/>
          </a:xfrm>
        </p:spPr>
        <p:txBody>
          <a:bodyPr>
            <a:noAutofit/>
          </a:bodyPr>
          <a:lstStyle/>
          <a:p>
            <a:r>
              <a:rPr lang="en-US" dirty="0"/>
              <a:t>AGENDA: SAFETY ASPECTS OF ELECTIC VEHICLES</a:t>
            </a:r>
          </a:p>
        </p:txBody>
      </p:sp>
      <p:sp>
        <p:nvSpPr>
          <p:cNvPr id="4" name="Content Placeholder 3">
            <a:extLst>
              <a:ext uri="{FF2B5EF4-FFF2-40B4-BE49-F238E27FC236}">
                <a16:creationId xmlns:a16="http://schemas.microsoft.com/office/drawing/2014/main" id="{1ED64729-483D-9340-9697-E95388198DF5}"/>
              </a:ext>
            </a:extLst>
          </p:cNvPr>
          <p:cNvSpPr>
            <a:spLocks noGrp="1"/>
          </p:cNvSpPr>
          <p:nvPr>
            <p:ph idx="4294967295"/>
          </p:nvPr>
        </p:nvSpPr>
        <p:spPr>
          <a:xfrm>
            <a:off x="609600" y="1587063"/>
            <a:ext cx="10972800" cy="4330262"/>
          </a:xfrm>
        </p:spPr>
        <p:txBody>
          <a:bodyPr/>
          <a:lstStyle/>
          <a:p>
            <a:pPr marL="0" indent="0">
              <a:buNone/>
            </a:pPr>
            <a:r>
              <a:rPr lang="en-US" dirty="0"/>
              <a:t>New Taskforce – 2023</a:t>
            </a:r>
          </a:p>
          <a:p>
            <a:r>
              <a:rPr lang="en-US" dirty="0"/>
              <a:t>Introductions to task force officers</a:t>
            </a:r>
          </a:p>
          <a:p>
            <a:r>
              <a:rPr lang="en-US" dirty="0"/>
              <a:t>Scope &amp; Purpose Review</a:t>
            </a:r>
          </a:p>
          <a:p>
            <a:r>
              <a:rPr lang="en-US" dirty="0"/>
              <a:t>Round Table discussion – pertinent topics to include/consider</a:t>
            </a:r>
          </a:p>
          <a:p>
            <a:r>
              <a:rPr lang="en-US" dirty="0"/>
              <a:t>Task force participant recruitment</a:t>
            </a:r>
          </a:p>
          <a:p>
            <a:r>
              <a:rPr lang="en-US" dirty="0"/>
              <a:t>Adjournment</a:t>
            </a:r>
          </a:p>
          <a:p>
            <a:pPr marL="0" indent="0">
              <a:buNone/>
            </a:pPr>
            <a:endParaRPr lang="en-US" dirty="0"/>
          </a:p>
        </p:txBody>
      </p:sp>
      <p:sp>
        <p:nvSpPr>
          <p:cNvPr id="7" name="TextBox 6">
            <a:extLst>
              <a:ext uri="{FF2B5EF4-FFF2-40B4-BE49-F238E27FC236}">
                <a16:creationId xmlns:a16="http://schemas.microsoft.com/office/drawing/2014/main" id="{18CAE23A-7795-EF44-87A4-5748255B4A97}"/>
              </a:ext>
            </a:extLst>
          </p:cNvPr>
          <p:cNvSpPr txBox="1"/>
          <p:nvPr/>
        </p:nvSpPr>
        <p:spPr>
          <a:xfrm>
            <a:off x="7656844" y="6260490"/>
            <a:ext cx="3925556" cy="415498"/>
          </a:xfrm>
          <a:prstGeom prst="rect">
            <a:avLst/>
          </a:prstGeom>
          <a:noFill/>
        </p:spPr>
        <p:txBody>
          <a:bodyPr wrap="square" rtlCol="0">
            <a:spAutoFit/>
          </a:bodyPr>
          <a:lstStyle/>
          <a:p>
            <a:r>
              <a:rPr lang="en-US" sz="2100" b="1" dirty="0">
                <a:solidFill>
                  <a:schemeClr val="bg1"/>
                </a:solidFill>
              </a:rPr>
              <a:t>Session Sponsored By</a:t>
            </a:r>
          </a:p>
        </p:txBody>
      </p:sp>
    </p:spTree>
    <p:extLst>
      <p:ext uri="{BB962C8B-B14F-4D97-AF65-F5344CB8AC3E}">
        <p14:creationId xmlns:p14="http://schemas.microsoft.com/office/powerpoint/2010/main" val="701091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14C9E-9E75-C44D-84BB-EB21738A2354}"/>
              </a:ext>
            </a:extLst>
          </p:cNvPr>
          <p:cNvSpPr>
            <a:spLocks noGrp="1"/>
          </p:cNvSpPr>
          <p:nvPr>
            <p:ph type="title"/>
          </p:nvPr>
        </p:nvSpPr>
        <p:spPr>
          <a:xfrm>
            <a:off x="612648" y="612648"/>
            <a:ext cx="10972800" cy="978408"/>
          </a:xfrm>
        </p:spPr>
        <p:txBody>
          <a:bodyPr/>
          <a:lstStyle/>
          <a:p>
            <a:r>
              <a:rPr lang="en-US" dirty="0"/>
              <a:t>SAFETY ASPECTS OF EV TASK FORCE</a:t>
            </a:r>
          </a:p>
        </p:txBody>
      </p:sp>
      <p:sp>
        <p:nvSpPr>
          <p:cNvPr id="3" name="Content Placeholder 2">
            <a:extLst>
              <a:ext uri="{FF2B5EF4-FFF2-40B4-BE49-F238E27FC236}">
                <a16:creationId xmlns:a16="http://schemas.microsoft.com/office/drawing/2014/main" id="{AB634546-0E3D-AE49-91C8-5ED4E0F4B42D}"/>
              </a:ext>
            </a:extLst>
          </p:cNvPr>
          <p:cNvSpPr>
            <a:spLocks noGrp="1"/>
          </p:cNvSpPr>
          <p:nvPr>
            <p:ph idx="1"/>
          </p:nvPr>
        </p:nvSpPr>
        <p:spPr>
          <a:xfrm>
            <a:off x="410817" y="3148717"/>
            <a:ext cx="3191124" cy="2757116"/>
          </a:xfrm>
        </p:spPr>
        <p:txBody>
          <a:bodyPr>
            <a:normAutofit/>
          </a:bodyPr>
          <a:lstStyle/>
          <a:p>
            <a:pPr marL="0" indent="0" algn="ctr">
              <a:buNone/>
            </a:pPr>
            <a:r>
              <a:rPr lang="en-US" b="1" dirty="0">
                <a:latin typeface="+mn-lt"/>
              </a:rPr>
              <a:t>Chairman</a:t>
            </a:r>
          </a:p>
          <a:p>
            <a:pPr marL="0" indent="0" algn="ctr">
              <a:buNone/>
            </a:pPr>
            <a:r>
              <a:rPr lang="en-US" dirty="0">
                <a:latin typeface="+mn-lt"/>
              </a:rPr>
              <a:t>Chas Voyles</a:t>
            </a:r>
          </a:p>
          <a:p>
            <a:pPr marL="0" indent="0" algn="ctr">
              <a:buNone/>
            </a:pPr>
            <a:r>
              <a:rPr lang="en-US" sz="2000" dirty="0">
                <a:latin typeface="+mn-lt"/>
              </a:rPr>
              <a:t>Sr. Director of Regional Sales / SW Region</a:t>
            </a:r>
          </a:p>
          <a:p>
            <a:pPr marL="0" indent="0" algn="ctr">
              <a:buNone/>
            </a:pPr>
            <a:r>
              <a:rPr lang="en-US" sz="2000" dirty="0">
                <a:latin typeface="+mn-lt"/>
              </a:rPr>
              <a:t>Navistar, Inc</a:t>
            </a:r>
          </a:p>
          <a:p>
            <a:pPr marL="0" indent="0" algn="ctr">
              <a:buNone/>
            </a:pPr>
            <a:r>
              <a:rPr lang="en-US" sz="1800" u="sng" dirty="0">
                <a:solidFill>
                  <a:schemeClr val="accent2">
                    <a:lumMod val="50000"/>
                  </a:schemeClr>
                </a:solidFill>
                <a:latin typeface="+mn-lt"/>
                <a:hlinkClick r:id="rId2"/>
              </a:rPr>
              <a:t>Chas.Voyles@Navistar.com</a:t>
            </a:r>
            <a:br>
              <a:rPr lang="en-US" sz="1800" u="sng" dirty="0">
                <a:solidFill>
                  <a:schemeClr val="accent2">
                    <a:lumMod val="50000"/>
                  </a:schemeClr>
                </a:solidFill>
                <a:latin typeface="+mn-lt"/>
              </a:rPr>
            </a:br>
            <a:r>
              <a:rPr lang="en-US" sz="1800" dirty="0">
                <a:solidFill>
                  <a:schemeClr val="accent2">
                    <a:lumMod val="50000"/>
                  </a:schemeClr>
                </a:solidFill>
                <a:latin typeface="+mn-lt"/>
              </a:rPr>
              <a:t>260-227-1377</a:t>
            </a:r>
            <a:endParaRPr lang="en-US" sz="1800" u="sng" dirty="0">
              <a:solidFill>
                <a:schemeClr val="accent2">
                  <a:lumMod val="50000"/>
                </a:schemeClr>
              </a:solidFill>
              <a:latin typeface="+mn-lt"/>
            </a:endParaRPr>
          </a:p>
        </p:txBody>
      </p:sp>
      <p:sp>
        <p:nvSpPr>
          <p:cNvPr id="5" name="Content Placeholder 2">
            <a:extLst>
              <a:ext uri="{FF2B5EF4-FFF2-40B4-BE49-F238E27FC236}">
                <a16:creationId xmlns:a16="http://schemas.microsoft.com/office/drawing/2014/main" id="{A64C66D1-87A0-45D9-9059-B34DAECE4D91}"/>
              </a:ext>
            </a:extLst>
          </p:cNvPr>
          <p:cNvSpPr txBox="1">
            <a:spLocks/>
          </p:cNvSpPr>
          <p:nvPr/>
        </p:nvSpPr>
        <p:spPr>
          <a:xfrm>
            <a:off x="4260574" y="3148717"/>
            <a:ext cx="3191124" cy="27571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9BB1CF"/>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9BB1CF"/>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9BB1CF"/>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9BB1CF"/>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9BB1CF"/>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latin typeface="+mn-lt"/>
              </a:rPr>
              <a:t>Co-Chair</a:t>
            </a:r>
          </a:p>
          <a:p>
            <a:pPr marL="0" indent="0" algn="ctr">
              <a:buFont typeface="Arial" panose="020B0604020202020204" pitchFamily="34" charset="0"/>
              <a:buNone/>
            </a:pPr>
            <a:r>
              <a:rPr lang="en-US" dirty="0">
                <a:latin typeface="+mn-lt"/>
              </a:rPr>
              <a:t>Ashley Rush</a:t>
            </a:r>
          </a:p>
          <a:p>
            <a:pPr marL="0" indent="0" algn="ctr">
              <a:buFont typeface="Arial" panose="020B0604020202020204" pitchFamily="34" charset="0"/>
              <a:buNone/>
            </a:pPr>
            <a:r>
              <a:rPr lang="en-US" sz="2000" dirty="0">
                <a:latin typeface="+mn-lt"/>
              </a:rPr>
              <a:t>Program Manager – Dealer Uptime Advocate </a:t>
            </a:r>
          </a:p>
          <a:p>
            <a:pPr marL="0" indent="0" algn="ctr">
              <a:buFont typeface="Arial" panose="020B0604020202020204" pitchFamily="34" charset="0"/>
              <a:buNone/>
            </a:pPr>
            <a:r>
              <a:rPr lang="en-US" sz="2000" dirty="0">
                <a:latin typeface="+mn-lt"/>
              </a:rPr>
              <a:t>Navistar, Inc</a:t>
            </a:r>
          </a:p>
          <a:p>
            <a:pPr marL="0" indent="0" algn="ctr">
              <a:buNone/>
            </a:pPr>
            <a:r>
              <a:rPr lang="en-US" sz="1800" u="sng" dirty="0">
                <a:solidFill>
                  <a:schemeClr val="accent2">
                    <a:lumMod val="50000"/>
                  </a:schemeClr>
                </a:solidFill>
                <a:latin typeface="+mn-lt"/>
                <a:hlinkClick r:id="rId3"/>
              </a:rPr>
              <a:t>Ashley.Rush@Navistar.com</a:t>
            </a:r>
            <a:br>
              <a:rPr lang="en-US" sz="1800" u="sng" dirty="0">
                <a:solidFill>
                  <a:schemeClr val="accent2">
                    <a:lumMod val="50000"/>
                  </a:schemeClr>
                </a:solidFill>
                <a:latin typeface="+mn-lt"/>
              </a:rPr>
            </a:br>
            <a:r>
              <a:rPr lang="en-US" sz="1800" dirty="0">
                <a:solidFill>
                  <a:schemeClr val="accent2">
                    <a:lumMod val="50000"/>
                  </a:schemeClr>
                </a:solidFill>
                <a:latin typeface="+mn-lt"/>
              </a:rPr>
              <a:t>440-610-7944</a:t>
            </a:r>
            <a:endParaRPr lang="en-US" sz="1800" u="sng" dirty="0">
              <a:solidFill>
                <a:schemeClr val="accent2">
                  <a:lumMod val="50000"/>
                </a:schemeClr>
              </a:solidFill>
              <a:latin typeface="+mn-lt"/>
            </a:endParaRPr>
          </a:p>
          <a:p>
            <a:pPr marL="0" indent="0" algn="ctr">
              <a:buFont typeface="Arial" panose="020B0604020202020204" pitchFamily="34" charset="0"/>
              <a:buNone/>
            </a:pPr>
            <a:endParaRPr lang="en-US" sz="2000" dirty="0"/>
          </a:p>
        </p:txBody>
      </p:sp>
      <p:sp>
        <p:nvSpPr>
          <p:cNvPr id="6" name="Content Placeholder 2">
            <a:extLst>
              <a:ext uri="{FF2B5EF4-FFF2-40B4-BE49-F238E27FC236}">
                <a16:creationId xmlns:a16="http://schemas.microsoft.com/office/drawing/2014/main" id="{037799FD-DDC8-47A1-B21A-13805FD01E0F}"/>
              </a:ext>
            </a:extLst>
          </p:cNvPr>
          <p:cNvSpPr txBox="1">
            <a:spLocks/>
          </p:cNvSpPr>
          <p:nvPr/>
        </p:nvSpPr>
        <p:spPr>
          <a:xfrm>
            <a:off x="8110331" y="3148717"/>
            <a:ext cx="3191124" cy="27571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9BB1CF"/>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9BB1CF"/>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9BB1CF"/>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9BB1CF"/>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9BB1CF"/>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latin typeface="+mn-lt"/>
              </a:rPr>
              <a:t>Secretary</a:t>
            </a:r>
          </a:p>
          <a:p>
            <a:pPr marL="0" indent="0" algn="ctr">
              <a:buFont typeface="Arial" panose="020B0604020202020204" pitchFamily="34" charset="0"/>
              <a:buNone/>
            </a:pPr>
            <a:r>
              <a:rPr lang="en-US" dirty="0">
                <a:latin typeface="+mn-lt"/>
              </a:rPr>
              <a:t>Steve Smith</a:t>
            </a:r>
          </a:p>
          <a:p>
            <a:pPr marL="0" indent="0" algn="ctr">
              <a:buFont typeface="Arial" panose="020B0604020202020204" pitchFamily="34" charset="0"/>
              <a:buNone/>
            </a:pPr>
            <a:r>
              <a:rPr lang="en-US" sz="2000" dirty="0">
                <a:latin typeface="+mn-lt"/>
              </a:rPr>
              <a:t>Mobile Manager</a:t>
            </a:r>
            <a:br>
              <a:rPr lang="en-US" sz="2000" dirty="0">
                <a:latin typeface="+mn-lt"/>
              </a:rPr>
            </a:br>
            <a:endParaRPr lang="en-US" sz="2000" dirty="0">
              <a:latin typeface="+mn-lt"/>
            </a:endParaRPr>
          </a:p>
          <a:p>
            <a:pPr marL="0" indent="0" algn="ctr">
              <a:buFont typeface="Arial" panose="020B0604020202020204" pitchFamily="34" charset="0"/>
              <a:buNone/>
            </a:pPr>
            <a:r>
              <a:rPr lang="en-US" sz="2000" dirty="0">
                <a:latin typeface="+mn-lt"/>
              </a:rPr>
              <a:t>Hill International Trucks</a:t>
            </a:r>
          </a:p>
          <a:p>
            <a:pPr marL="0" indent="0" algn="ctr">
              <a:buNone/>
            </a:pPr>
            <a:r>
              <a:rPr lang="en-US" sz="1800" u="sng" dirty="0">
                <a:solidFill>
                  <a:schemeClr val="accent2">
                    <a:lumMod val="50000"/>
                  </a:schemeClr>
                </a:solidFill>
                <a:latin typeface="+mn-lt"/>
                <a:hlinkClick r:id="rId4"/>
              </a:rPr>
              <a:t>SSmith@Hillintltrucks.com</a:t>
            </a:r>
            <a:br>
              <a:rPr lang="en-US" sz="1800" u="sng" dirty="0">
                <a:solidFill>
                  <a:schemeClr val="accent2">
                    <a:lumMod val="50000"/>
                  </a:schemeClr>
                </a:solidFill>
                <a:latin typeface="+mn-lt"/>
              </a:rPr>
            </a:br>
            <a:r>
              <a:rPr lang="en-US" sz="1800" dirty="0">
                <a:solidFill>
                  <a:schemeClr val="accent2">
                    <a:lumMod val="50000"/>
                  </a:schemeClr>
                </a:solidFill>
                <a:latin typeface="+mn-lt"/>
              </a:rPr>
              <a:t>330-383-0431</a:t>
            </a:r>
            <a:endParaRPr lang="en-US" sz="1800" u="sng" dirty="0">
              <a:solidFill>
                <a:schemeClr val="accent2">
                  <a:lumMod val="50000"/>
                </a:schemeClr>
              </a:solidFill>
              <a:latin typeface="+mn-lt"/>
            </a:endParaRPr>
          </a:p>
          <a:p>
            <a:pPr marL="0" indent="0" algn="ctr">
              <a:buFont typeface="Arial" panose="020B0604020202020204" pitchFamily="34" charset="0"/>
              <a:buNone/>
            </a:pPr>
            <a:endParaRPr lang="en-US" sz="2000" dirty="0"/>
          </a:p>
          <a:p>
            <a:pPr marL="0" indent="0" algn="ctr">
              <a:buFont typeface="Arial" panose="020B0604020202020204" pitchFamily="34" charset="0"/>
              <a:buNone/>
            </a:pPr>
            <a:endParaRPr lang="en-US" sz="2000" dirty="0"/>
          </a:p>
        </p:txBody>
      </p:sp>
      <p:pic>
        <p:nvPicPr>
          <p:cNvPr id="11" name="Picture 10" descr="A person wearing glasses&#10;&#10;Description automatically generated with low confidence">
            <a:extLst>
              <a:ext uri="{FF2B5EF4-FFF2-40B4-BE49-F238E27FC236}">
                <a16:creationId xmlns:a16="http://schemas.microsoft.com/office/drawing/2014/main" id="{4CDE4C6D-5151-40AD-BD48-C653D2753B20}"/>
              </a:ext>
            </a:extLst>
          </p:cNvPr>
          <p:cNvPicPr>
            <a:picLocks noChangeAspect="1"/>
          </p:cNvPicPr>
          <p:nvPr/>
        </p:nvPicPr>
        <p:blipFill>
          <a:blip r:embed="rId5"/>
          <a:stretch>
            <a:fillRect/>
          </a:stretch>
        </p:blipFill>
        <p:spPr>
          <a:xfrm>
            <a:off x="5157626" y="1319917"/>
            <a:ext cx="1590500" cy="1828800"/>
          </a:xfrm>
          <a:prstGeom prst="ellipse">
            <a:avLst/>
          </a:prstGeom>
          <a:ln>
            <a:noFill/>
          </a:ln>
          <a:effectLst>
            <a:softEdge rad="112500"/>
          </a:effectLst>
        </p:spPr>
      </p:pic>
      <p:pic>
        <p:nvPicPr>
          <p:cNvPr id="13" name="Picture 12" descr="A person standing next to a car&#10;&#10;Description automatically generated">
            <a:extLst>
              <a:ext uri="{FF2B5EF4-FFF2-40B4-BE49-F238E27FC236}">
                <a16:creationId xmlns:a16="http://schemas.microsoft.com/office/drawing/2014/main" id="{63871FC9-BAFF-452E-9876-191B948E34DD}"/>
              </a:ext>
            </a:extLst>
          </p:cNvPr>
          <p:cNvPicPr>
            <a:picLocks/>
          </p:cNvPicPr>
          <p:nvPr/>
        </p:nvPicPr>
        <p:blipFill>
          <a:blip r:embed="rId6"/>
          <a:stretch>
            <a:fillRect/>
          </a:stretch>
        </p:blipFill>
        <p:spPr>
          <a:xfrm>
            <a:off x="1233499" y="1319917"/>
            <a:ext cx="1591056" cy="1828800"/>
          </a:xfrm>
          <a:prstGeom prst="ellipse">
            <a:avLst/>
          </a:prstGeom>
          <a:ln>
            <a:noFill/>
          </a:ln>
          <a:effectLst>
            <a:softEdge rad="112500"/>
          </a:effectLst>
        </p:spPr>
      </p:pic>
      <p:pic>
        <p:nvPicPr>
          <p:cNvPr id="15" name="Picture 14" descr="A person standing in front of a sign&#10;&#10;Description automatically generated with medium confidence">
            <a:extLst>
              <a:ext uri="{FF2B5EF4-FFF2-40B4-BE49-F238E27FC236}">
                <a16:creationId xmlns:a16="http://schemas.microsoft.com/office/drawing/2014/main" id="{7B3EC288-76E1-4F67-ADD0-311FD875D3BA}"/>
              </a:ext>
            </a:extLst>
          </p:cNvPr>
          <p:cNvPicPr>
            <a:picLocks/>
          </p:cNvPicPr>
          <p:nvPr/>
        </p:nvPicPr>
        <p:blipFill>
          <a:blip r:embed="rId7"/>
          <a:stretch>
            <a:fillRect/>
          </a:stretch>
        </p:blipFill>
        <p:spPr>
          <a:xfrm>
            <a:off x="8989241" y="1319917"/>
            <a:ext cx="1591056" cy="1828800"/>
          </a:xfrm>
          <a:prstGeom prst="ellipse">
            <a:avLst/>
          </a:prstGeom>
          <a:ln>
            <a:noFill/>
          </a:ln>
          <a:effectLst>
            <a:softEdge rad="112500"/>
          </a:effectLst>
        </p:spPr>
      </p:pic>
    </p:spTree>
    <p:extLst>
      <p:ext uri="{BB962C8B-B14F-4D97-AF65-F5344CB8AC3E}">
        <p14:creationId xmlns:p14="http://schemas.microsoft.com/office/powerpoint/2010/main" val="2457486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15965C-54F5-D14C-94D6-F02382D9E1D4}"/>
              </a:ext>
            </a:extLst>
          </p:cNvPr>
          <p:cNvSpPr>
            <a:spLocks noGrp="1"/>
          </p:cNvSpPr>
          <p:nvPr>
            <p:ph type="title"/>
          </p:nvPr>
        </p:nvSpPr>
        <p:spPr>
          <a:xfrm>
            <a:off x="609600" y="609599"/>
            <a:ext cx="10972800" cy="977463"/>
          </a:xfrm>
        </p:spPr>
        <p:txBody>
          <a:bodyPr/>
          <a:lstStyle/>
          <a:p>
            <a:r>
              <a:rPr lang="en-US" dirty="0"/>
              <a:t>WHY DO WE NEED THIS RP?</a:t>
            </a:r>
          </a:p>
        </p:txBody>
      </p:sp>
      <p:sp>
        <p:nvSpPr>
          <p:cNvPr id="4" name="Content Placeholder 3">
            <a:extLst>
              <a:ext uri="{FF2B5EF4-FFF2-40B4-BE49-F238E27FC236}">
                <a16:creationId xmlns:a16="http://schemas.microsoft.com/office/drawing/2014/main" id="{1ED64729-483D-9340-9697-E95388198DF5}"/>
              </a:ext>
            </a:extLst>
          </p:cNvPr>
          <p:cNvSpPr>
            <a:spLocks noGrp="1"/>
          </p:cNvSpPr>
          <p:nvPr>
            <p:ph idx="4294967295"/>
          </p:nvPr>
        </p:nvSpPr>
        <p:spPr>
          <a:xfrm>
            <a:off x="609600" y="1587063"/>
            <a:ext cx="10972800" cy="4330262"/>
          </a:xfrm>
        </p:spPr>
        <p:txBody>
          <a:bodyPr/>
          <a:lstStyle/>
          <a:p>
            <a:pPr marL="0" indent="0">
              <a:buNone/>
            </a:pPr>
            <a:r>
              <a:rPr lang="en-US" dirty="0"/>
              <a:t>Service Providers are working with extreme high voltage and need to understand the guidelines when working with it.</a:t>
            </a:r>
          </a:p>
          <a:p>
            <a:pPr marL="0" indent="0">
              <a:buNone/>
            </a:pPr>
            <a:endParaRPr lang="en-US" dirty="0"/>
          </a:p>
        </p:txBody>
      </p:sp>
      <p:sp>
        <p:nvSpPr>
          <p:cNvPr id="7" name="TextBox 6">
            <a:extLst>
              <a:ext uri="{FF2B5EF4-FFF2-40B4-BE49-F238E27FC236}">
                <a16:creationId xmlns:a16="http://schemas.microsoft.com/office/drawing/2014/main" id="{18CAE23A-7795-EF44-87A4-5748255B4A97}"/>
              </a:ext>
            </a:extLst>
          </p:cNvPr>
          <p:cNvSpPr txBox="1"/>
          <p:nvPr/>
        </p:nvSpPr>
        <p:spPr>
          <a:xfrm>
            <a:off x="7656844" y="6260490"/>
            <a:ext cx="3925556" cy="415498"/>
          </a:xfrm>
          <a:prstGeom prst="rect">
            <a:avLst/>
          </a:prstGeom>
          <a:noFill/>
        </p:spPr>
        <p:txBody>
          <a:bodyPr wrap="square" rtlCol="0">
            <a:spAutoFit/>
          </a:bodyPr>
          <a:lstStyle/>
          <a:p>
            <a:r>
              <a:rPr lang="en-US" sz="2100" b="1" dirty="0">
                <a:solidFill>
                  <a:schemeClr val="bg1"/>
                </a:solidFill>
              </a:rPr>
              <a:t>Session Sponsored By</a:t>
            </a:r>
          </a:p>
        </p:txBody>
      </p:sp>
    </p:spTree>
    <p:extLst>
      <p:ext uri="{BB962C8B-B14F-4D97-AF65-F5344CB8AC3E}">
        <p14:creationId xmlns:p14="http://schemas.microsoft.com/office/powerpoint/2010/main" val="2799399835"/>
      </p:ext>
    </p:extLst>
  </p:cSld>
  <p:clrMapOvr>
    <a:masterClrMapping/>
  </p:clrMapOvr>
</p:sld>
</file>

<file path=ppt/theme/theme1.xml><?xml version="1.0" encoding="utf-8"?>
<a:theme xmlns:a="http://schemas.openxmlformats.org/drawingml/2006/main" name="Office Theme">
  <a:themeElements>
    <a:clrScheme name="Custom 6">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galForum19_16x9" id="{BE0A8372-BFFE-E547-A54B-13CE4549F1C1}" vid="{6337DB41-23F9-ED44-A6AA-188402042D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69BBB912900DE4AB024DB9D35FE1FEB" ma:contentTypeVersion="10" ma:contentTypeDescription="Create a new document." ma:contentTypeScope="" ma:versionID="4b69876ba989052e400039faaa648818">
  <xsd:schema xmlns:xsd="http://www.w3.org/2001/XMLSchema" xmlns:xs="http://www.w3.org/2001/XMLSchema" xmlns:p="http://schemas.microsoft.com/office/2006/metadata/properties" xmlns:ns2="67324f75-556c-447f-b8a5-09f5eae92bd7" targetNamespace="http://schemas.microsoft.com/office/2006/metadata/properties" ma:root="true" ma:fieldsID="8618ff703c8cc4848178c8ddccef85ac" ns2:_="">
    <xsd:import namespace="67324f75-556c-447f-b8a5-09f5eae92bd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324f75-556c-447f-b8a5-09f5eae92b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63FC5B-F00E-4FCF-931C-3E204320A404}">
  <ds:schemaRefs>
    <ds:schemaRef ds:uri="http://schemas.openxmlformats.org/package/2006/metadata/core-properties"/>
    <ds:schemaRef ds:uri="http://schemas.microsoft.com/office/2006/documentManagement/types"/>
    <ds:schemaRef ds:uri="http://schemas.microsoft.com/office/infopath/2007/PartnerControls"/>
    <ds:schemaRef ds:uri="67324f75-556c-447f-b8a5-09f5eae92bd7"/>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D70E0576-9CFD-4FAA-A1D4-ADE7D331F3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324f75-556c-447f-b8a5-09f5eae92b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D6816F-A2DF-41F2-AF50-CF1A73BAC8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5442</TotalTime>
  <Words>911</Words>
  <Application>Microsoft Office PowerPoint</Application>
  <PresentationFormat>Widescreen</PresentationFormat>
  <Paragraphs>113</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ATTENTION PLEASE</vt:lpstr>
      <vt:lpstr>ATTENTION PLEASE</vt:lpstr>
      <vt:lpstr>ANTITRUST/PATENT DISCLOSURE</vt:lpstr>
      <vt:lpstr>CONSTRUCTIVE COMMENTS ARE APPRECIATED!</vt:lpstr>
      <vt:lpstr>AGENDA: SAFETY ASPECTS OF ELECTIC VEHICLES</vt:lpstr>
      <vt:lpstr>SAFETY ASPECTS OF EV TASK FORCE</vt:lpstr>
      <vt:lpstr>WHY DO WE NEED THIS RP?</vt:lpstr>
      <vt:lpstr>TIMELINE TO RP COMPLETION</vt:lpstr>
      <vt:lpstr>TIMELINE TO RP COMPLETION</vt:lpstr>
      <vt:lpstr>SAFETY ASPECTS OF EV RP TIMELINE</vt:lpstr>
      <vt:lpstr>SCOPE</vt:lpstr>
      <vt:lpstr>OBJECTIVE</vt:lpstr>
      <vt:lpstr>WHY IS SAFETY A HUGE CONCERN WITH EV?</vt:lpstr>
      <vt:lpstr>ELEMENTS THE RP SHOULD FOCUS ON</vt:lpstr>
      <vt:lpstr>ELEMENTS THE RP SHOULD FOCUS ON</vt:lpstr>
      <vt:lpstr>NOTES FROM SPRING 2023 MEETING</vt:lpstr>
      <vt:lpstr>NOTES FROM SPRING 2023 MEETING</vt:lpstr>
      <vt:lpstr>NOTES FROM SPRING 2023 MEETING</vt:lpstr>
      <vt:lpstr>PowerPoint Presentation</vt:lpstr>
      <vt:lpstr>ELEMENTS OF EV SAFETY</vt:lpstr>
      <vt:lpstr>TEMPLATE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Rush, Ashley</cp:lastModifiedBy>
  <cp:revision>130</cp:revision>
  <cp:lastPrinted>2022-03-03T19:39:14Z</cp:lastPrinted>
  <dcterms:created xsi:type="dcterms:W3CDTF">2019-03-07T20:27:59Z</dcterms:created>
  <dcterms:modified xsi:type="dcterms:W3CDTF">2023-02-27T10:53:09Z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0x010100969BBB912900DE4AB024DB9D35FE1FEB</vt:lpwstr>
  </property>
</Properties>
</file>