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87" r:id="rId5"/>
    <p:sldId id="375" r:id="rId6"/>
    <p:sldId id="376" r:id="rId7"/>
    <p:sldId id="290" r:id="rId8"/>
    <p:sldId id="410" r:id="rId9"/>
    <p:sldId id="411" r:id="rId10"/>
    <p:sldId id="391" r:id="rId11"/>
    <p:sldId id="379" r:id="rId12"/>
    <p:sldId id="384" r:id="rId13"/>
    <p:sldId id="405" r:id="rId14"/>
    <p:sldId id="392" r:id="rId15"/>
    <p:sldId id="386" r:id="rId16"/>
    <p:sldId id="383" r:id="rId17"/>
    <p:sldId id="390" r:id="rId18"/>
    <p:sldId id="382" r:id="rId19"/>
    <p:sldId id="385" r:id="rId20"/>
    <p:sldId id="407" r:id="rId21"/>
    <p:sldId id="408" r:id="rId22"/>
    <p:sldId id="387" r:id="rId23"/>
    <p:sldId id="401" r:id="rId24"/>
    <p:sldId id="403" r:id="rId25"/>
    <p:sldId id="404" r:id="rId26"/>
    <p:sldId id="395" r:id="rId27"/>
    <p:sldId id="39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86"/>
    <a:srgbClr val="002149"/>
    <a:srgbClr val="004990"/>
    <a:srgbClr val="0D5293"/>
    <a:srgbClr val="FFFFFF"/>
    <a:srgbClr val="9BB1CF"/>
    <a:srgbClr val="4352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44"/>
    <p:restoredTop sz="96405"/>
  </p:normalViewPr>
  <p:slideViewPr>
    <p:cSldViewPr snapToGrid="0" snapToObjects="1">
      <p:cViewPr varScale="1">
        <p:scale>
          <a:sx n="156" d="100"/>
          <a:sy n="156" d="100"/>
        </p:scale>
        <p:origin x="888" y="150"/>
      </p:cViewPr>
      <p:guideLst>
        <p:guide orient="horz" pos="2160"/>
        <p:guide pos="3840"/>
      </p:guideLst>
    </p:cSldViewPr>
  </p:slideViewPr>
  <p:notesTextViewPr>
    <p:cViewPr>
      <p:scale>
        <a:sx n="1" d="1"/>
        <a:sy n="1" d="1"/>
      </p:scale>
      <p:origin x="0" y="0"/>
    </p:cViewPr>
  </p:notesTextViewPr>
  <p:sorterViewPr>
    <p:cViewPr varScale="1">
      <p:scale>
        <a:sx n="1" d="1"/>
        <a:sy n="1" d="1"/>
      </p:scale>
      <p:origin x="0" y="-20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ECA8F-8F00-0145-9D57-BC5554B975BF}"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A4BDF-92F0-624F-BF2E-00975557D9F7}" type="slidenum">
              <a:rPr lang="en-US" smtClean="0"/>
              <a:t>‹#›</a:t>
            </a:fld>
            <a:endParaRPr lang="en-US"/>
          </a:p>
        </p:txBody>
      </p:sp>
    </p:spTree>
    <p:extLst>
      <p:ext uri="{BB962C8B-B14F-4D97-AF65-F5344CB8AC3E}">
        <p14:creationId xmlns:p14="http://schemas.microsoft.com/office/powerpoint/2010/main" val="188330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A4BDF-92F0-624F-BF2E-00975557D9F7}" type="slidenum">
              <a:rPr lang="en-US" smtClean="0"/>
              <a:t>16</a:t>
            </a:fld>
            <a:endParaRPr lang="en-US"/>
          </a:p>
        </p:txBody>
      </p:sp>
    </p:spTree>
    <p:extLst>
      <p:ext uri="{BB962C8B-B14F-4D97-AF65-F5344CB8AC3E}">
        <p14:creationId xmlns:p14="http://schemas.microsoft.com/office/powerpoint/2010/main" val="353825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A4BDF-92F0-624F-BF2E-00975557D9F7}" type="slidenum">
              <a:rPr lang="en-US" smtClean="0"/>
              <a:t>18</a:t>
            </a:fld>
            <a:endParaRPr lang="en-US"/>
          </a:p>
        </p:txBody>
      </p:sp>
    </p:spTree>
    <p:extLst>
      <p:ext uri="{BB962C8B-B14F-4D97-AF65-F5344CB8AC3E}">
        <p14:creationId xmlns:p14="http://schemas.microsoft.com/office/powerpoint/2010/main" val="1419987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953E2E-0E3D-CA45-AF33-4A5C7784E75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6128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B028AF-3F95-BE41-B9EA-7E871098416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7533C0E5-FB7D-EC4F-BF0B-4EF9D236B0FC}"/>
              </a:ext>
            </a:extLst>
          </p:cNvPr>
          <p:cNvSpPr>
            <a:spLocks noGrp="1"/>
          </p:cNvSpPr>
          <p:nvPr>
            <p:ph type="body" sz="quarter" idx="10"/>
          </p:nvPr>
        </p:nvSpPr>
        <p:spPr>
          <a:xfrm>
            <a:off x="603306" y="1143000"/>
            <a:ext cx="10995660" cy="2526956"/>
          </a:xfrm>
          <a:no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9BB1CF"/>
              </a:buClr>
              <a:buSzTx/>
              <a:buFont typeface="Arial" panose="020B0604020202020204" pitchFamily="34" charset="0"/>
              <a:buNone/>
              <a:tabLst/>
              <a:defRPr sz="5000" b="1" baseline="0">
                <a:solidFill>
                  <a:schemeClr val="tx1"/>
                </a:solidFill>
              </a:defRPr>
            </a:lvl1pPr>
            <a:lvl2pPr marL="457200" indent="0" algn="ctr">
              <a:buNone/>
              <a:defRPr sz="4000" b="1">
                <a:solidFill>
                  <a:srgbClr val="004990"/>
                </a:solidFill>
              </a:defRPr>
            </a:lvl2pPr>
            <a:lvl3pPr marL="914400" indent="0" algn="ctr">
              <a:buNone/>
              <a:defRPr sz="4000" b="1">
                <a:solidFill>
                  <a:srgbClr val="004990"/>
                </a:solidFill>
              </a:defRPr>
            </a:lvl3pPr>
            <a:lvl4pPr marL="1371600" indent="0" algn="ctr">
              <a:buNone/>
              <a:defRPr sz="4000" b="1">
                <a:solidFill>
                  <a:srgbClr val="004990"/>
                </a:solidFill>
              </a:defRPr>
            </a:lvl4pPr>
            <a:lvl5pPr marL="1828800" indent="0" algn="ctr">
              <a:buNone/>
              <a:defRPr sz="4000" b="1">
                <a:solidFill>
                  <a:srgbClr val="004990"/>
                </a:solidFill>
              </a:defRPr>
            </a:lvl5pPr>
          </a:lstStyle>
          <a:p>
            <a:pPr lvl="0"/>
            <a:endParaRPr lang="en-US" dirty="0"/>
          </a:p>
          <a:p>
            <a:pPr lvl="0"/>
            <a:r>
              <a:rPr lang="en-US" dirty="0"/>
              <a:t>Session Title Goes Here</a:t>
            </a:r>
          </a:p>
        </p:txBody>
      </p:sp>
      <p:sp>
        <p:nvSpPr>
          <p:cNvPr id="8" name="Text Placeholder 4">
            <a:extLst>
              <a:ext uri="{FF2B5EF4-FFF2-40B4-BE49-F238E27FC236}">
                <a16:creationId xmlns:a16="http://schemas.microsoft.com/office/drawing/2014/main" id="{8CCB4AED-4F6A-254A-A9F4-B82381C46F0F}"/>
              </a:ext>
            </a:extLst>
          </p:cNvPr>
          <p:cNvSpPr>
            <a:spLocks noGrp="1"/>
          </p:cNvSpPr>
          <p:nvPr>
            <p:ph type="body" sz="quarter" idx="11" hasCustomPrompt="1"/>
          </p:nvPr>
        </p:nvSpPr>
        <p:spPr>
          <a:xfrm>
            <a:off x="603306" y="5412259"/>
            <a:ext cx="10995660" cy="1445741"/>
          </a:xfrm>
          <a:noFill/>
        </p:spPr>
        <p:txBody>
          <a:bodyPr anchor="ctr">
            <a:normAutofit/>
          </a:bodyPr>
          <a:lstStyle>
            <a:lvl1pPr marL="0" indent="0" algn="ctr">
              <a:buNone/>
              <a:defRPr sz="2500" b="1" baseline="0">
                <a:solidFill>
                  <a:schemeClr val="tx1"/>
                </a:solidFill>
              </a:defRPr>
            </a:lvl1pPr>
            <a:lvl2pPr marL="457200" indent="0" algn="ctr">
              <a:buNone/>
              <a:defRPr sz="4000" b="1">
                <a:solidFill>
                  <a:srgbClr val="004990"/>
                </a:solidFill>
              </a:defRPr>
            </a:lvl2pPr>
            <a:lvl3pPr marL="914400" indent="0" algn="ctr">
              <a:buNone/>
              <a:defRPr sz="4000" b="1">
                <a:solidFill>
                  <a:srgbClr val="004990"/>
                </a:solidFill>
              </a:defRPr>
            </a:lvl3pPr>
            <a:lvl4pPr marL="1371600" indent="0" algn="ctr">
              <a:buNone/>
              <a:defRPr sz="4000" b="1">
                <a:solidFill>
                  <a:srgbClr val="004990"/>
                </a:solidFill>
              </a:defRPr>
            </a:lvl4pPr>
            <a:lvl5pPr marL="1828800" indent="0" algn="ctr">
              <a:buNone/>
              <a:defRPr sz="4000" b="1">
                <a:solidFill>
                  <a:srgbClr val="004990"/>
                </a:solidFill>
              </a:defRPr>
            </a:lvl5pPr>
          </a:lstStyle>
          <a:p>
            <a:pPr lvl="0"/>
            <a:r>
              <a:rPr lang="en-US" dirty="0"/>
              <a:t>Logo Goes Here</a:t>
            </a:r>
          </a:p>
        </p:txBody>
      </p:sp>
      <p:sp>
        <p:nvSpPr>
          <p:cNvPr id="7" name="Text Placeholder 4">
            <a:extLst>
              <a:ext uri="{FF2B5EF4-FFF2-40B4-BE49-F238E27FC236}">
                <a16:creationId xmlns:a16="http://schemas.microsoft.com/office/drawing/2014/main" id="{491CA47B-D90C-F947-BFC6-3A495F71CE3D}"/>
              </a:ext>
            </a:extLst>
          </p:cNvPr>
          <p:cNvSpPr>
            <a:spLocks noGrp="1"/>
          </p:cNvSpPr>
          <p:nvPr>
            <p:ph type="body" sz="quarter" idx="12" hasCustomPrompt="1"/>
          </p:nvPr>
        </p:nvSpPr>
        <p:spPr>
          <a:xfrm>
            <a:off x="598170" y="3669956"/>
            <a:ext cx="10995660" cy="1742303"/>
          </a:xfrm>
          <a:noFill/>
        </p:spPr>
        <p:txBody>
          <a:bodyPr anchor="t">
            <a:normAutofit/>
          </a:bodyPr>
          <a:lstStyle>
            <a:lvl1pPr marL="0" indent="0" algn="ctr">
              <a:buNone/>
              <a:defRPr sz="3000" b="1" baseline="0">
                <a:solidFill>
                  <a:schemeClr val="tx1"/>
                </a:solidFill>
              </a:defRPr>
            </a:lvl1pPr>
            <a:lvl2pPr marL="457200" indent="0" algn="ctr">
              <a:buNone/>
              <a:defRPr sz="4000" b="1">
                <a:solidFill>
                  <a:srgbClr val="004990"/>
                </a:solidFill>
              </a:defRPr>
            </a:lvl2pPr>
            <a:lvl3pPr marL="914400" indent="0" algn="ctr">
              <a:buNone/>
              <a:defRPr sz="4000" b="1">
                <a:solidFill>
                  <a:srgbClr val="004990"/>
                </a:solidFill>
              </a:defRPr>
            </a:lvl3pPr>
            <a:lvl4pPr marL="1371600" indent="0" algn="ctr">
              <a:buNone/>
              <a:defRPr sz="4000" b="1">
                <a:solidFill>
                  <a:srgbClr val="004990"/>
                </a:solidFill>
              </a:defRPr>
            </a:lvl4pPr>
            <a:lvl5pPr marL="1828800" indent="0" algn="ctr">
              <a:buNone/>
              <a:defRPr sz="4000" b="1">
                <a:solidFill>
                  <a:srgbClr val="004990"/>
                </a:solidFill>
              </a:defRPr>
            </a:lvl5pPr>
          </a:lstStyle>
          <a:p>
            <a:pPr lvl="0"/>
            <a:r>
              <a:rPr lang="en-US" dirty="0"/>
              <a:t>Sponsored By</a:t>
            </a:r>
          </a:p>
        </p:txBody>
      </p:sp>
    </p:spTree>
    <p:extLst>
      <p:ext uri="{BB962C8B-B14F-4D97-AF65-F5344CB8AC3E}">
        <p14:creationId xmlns:p14="http://schemas.microsoft.com/office/powerpoint/2010/main" val="40048659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37F-37F4-E14B-9559-07760C148860}"/>
              </a:ext>
            </a:extLst>
          </p:cNvPr>
          <p:cNvSpPr>
            <a:spLocks noGrp="1"/>
          </p:cNvSpPr>
          <p:nvPr>
            <p:ph type="title"/>
          </p:nvPr>
        </p:nvSpPr>
        <p:spPr>
          <a:xfrm>
            <a:off x="609600" y="633404"/>
            <a:ext cx="10972800" cy="95955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A9387D-4F1A-C74B-A92F-DEC4C48726E0}"/>
              </a:ext>
            </a:extLst>
          </p:cNvPr>
          <p:cNvSpPr>
            <a:spLocks noGrp="1"/>
          </p:cNvSpPr>
          <p:nvPr>
            <p:ph idx="1"/>
          </p:nvPr>
        </p:nvSpPr>
        <p:spPr>
          <a:xfrm>
            <a:off x="609600" y="1592960"/>
            <a:ext cx="10972800" cy="432082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p>
        </p:txBody>
      </p:sp>
    </p:spTree>
    <p:extLst>
      <p:ext uri="{BB962C8B-B14F-4D97-AF65-F5344CB8AC3E}">
        <p14:creationId xmlns:p14="http://schemas.microsoft.com/office/powerpoint/2010/main" val="296620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5F9FAC-872D-E041-AB65-826B8D432E35}"/>
              </a:ext>
            </a:extLst>
          </p:cNvPr>
          <p:cNvSpPr>
            <a:spLocks noGrp="1"/>
          </p:cNvSpPr>
          <p:nvPr>
            <p:ph type="title"/>
          </p:nvPr>
        </p:nvSpPr>
        <p:spPr>
          <a:xfrm>
            <a:off x="609600" y="592299"/>
            <a:ext cx="10972800" cy="948267"/>
          </a:xfrm>
        </p:spPr>
        <p:txBody>
          <a:bodyPr/>
          <a:lstStyle/>
          <a:p>
            <a:r>
              <a:rPr lang="en-US" dirty="0"/>
              <a:t>Click to edit Master title style</a:t>
            </a:r>
          </a:p>
        </p:txBody>
      </p:sp>
    </p:spTree>
    <p:extLst>
      <p:ext uri="{BB962C8B-B14F-4D97-AF65-F5344CB8AC3E}">
        <p14:creationId xmlns:p14="http://schemas.microsoft.com/office/powerpoint/2010/main" val="368617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520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B1954A-0E3C-AA43-A9C8-68910B9F18CF}"/>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45593BC-3A17-FD48-809E-ACB932734294}"/>
              </a:ext>
            </a:extLst>
          </p:cNvPr>
          <p:cNvSpPr>
            <a:spLocks noGrp="1"/>
          </p:cNvSpPr>
          <p:nvPr>
            <p:ph type="title"/>
          </p:nvPr>
        </p:nvSpPr>
        <p:spPr>
          <a:xfrm>
            <a:off x="609600" y="579660"/>
            <a:ext cx="10972800" cy="9949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E47F8E-D9A3-384C-81CA-BC23259B9AF2}"/>
              </a:ext>
            </a:extLst>
          </p:cNvPr>
          <p:cNvSpPr>
            <a:spLocks noGrp="1"/>
          </p:cNvSpPr>
          <p:nvPr>
            <p:ph type="body" idx="1"/>
          </p:nvPr>
        </p:nvSpPr>
        <p:spPr>
          <a:xfrm>
            <a:off x="609600" y="1574568"/>
            <a:ext cx="10972800" cy="42298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66286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5" r:id="rId5"/>
  </p:sldLayoutIdLst>
  <p:txStyles>
    <p:titleStyle>
      <a:lvl1pPr algn="l" defTabSz="914400" rtl="0" eaLnBrk="1" latinLnBrk="0" hangingPunct="1">
        <a:lnSpc>
          <a:spcPct val="90000"/>
        </a:lnSpc>
        <a:spcBef>
          <a:spcPct val="0"/>
        </a:spcBef>
        <a:buNone/>
        <a:defRPr sz="3500" b="1" kern="1200">
          <a:solidFill>
            <a:srgbClr val="43526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BB1CF"/>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BB1CF"/>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BB1C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BB1C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BB1C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45E2A1-A1AA-3243-BAFE-D0E47F4D762C}"/>
              </a:ext>
            </a:extLst>
          </p:cNvPr>
          <p:cNvSpPr>
            <a:spLocks noGrp="1"/>
          </p:cNvSpPr>
          <p:nvPr>
            <p:ph type="body" sz="quarter" idx="10"/>
          </p:nvPr>
        </p:nvSpPr>
        <p:spPr>
          <a:xfrm>
            <a:off x="603306" y="1958195"/>
            <a:ext cx="10995660" cy="3454063"/>
          </a:xfrm>
          <a:noFill/>
        </p:spPr>
        <p:txBody>
          <a:bodyPr>
            <a:normAutofit/>
          </a:bodyPr>
          <a:lstStyle/>
          <a:p>
            <a:r>
              <a:rPr lang="en-US" sz="4400" dirty="0"/>
              <a:t>Advanced VMRS Coding for</a:t>
            </a:r>
            <a:br>
              <a:rPr lang="en-US" sz="4400" dirty="0"/>
            </a:br>
            <a:r>
              <a:rPr lang="en-US" sz="4400" dirty="0"/>
              <a:t>Maintenance Labor Alerting with a Connected Ecosystem</a:t>
            </a:r>
            <a:br>
              <a:rPr lang="en-US" sz="4400" dirty="0"/>
            </a:br>
            <a:endParaRPr lang="en-US" sz="4400" b="0" dirty="0"/>
          </a:p>
        </p:txBody>
      </p:sp>
    </p:spTree>
    <p:extLst>
      <p:ext uri="{BB962C8B-B14F-4D97-AF65-F5344CB8AC3E}">
        <p14:creationId xmlns:p14="http://schemas.microsoft.com/office/powerpoint/2010/main" val="3835701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lstStyle/>
          <a:p>
            <a:r>
              <a:rPr lang="en-US" dirty="0"/>
              <a:t>What is the Desired Outcome:</a:t>
            </a:r>
          </a:p>
        </p:txBody>
      </p:sp>
      <p:pic>
        <p:nvPicPr>
          <p:cNvPr id="12" name="Picture 2" descr="Cloud-Hosted Connect ONE API Integrations">
            <a:extLst>
              <a:ext uri="{FF2B5EF4-FFF2-40B4-BE49-F238E27FC236}">
                <a16:creationId xmlns:a16="http://schemas.microsoft.com/office/drawing/2014/main" id="{55F73AB9-3AF5-4D06-B698-33DE4849C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800" y="2097275"/>
            <a:ext cx="2945485" cy="19636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592C2DCF-9701-4460-9E19-06AB52A0A1D2}"/>
              </a:ext>
            </a:extLst>
          </p:cNvPr>
          <p:cNvSpPr/>
          <p:nvPr/>
        </p:nvSpPr>
        <p:spPr>
          <a:xfrm>
            <a:off x="333829" y="2097274"/>
            <a:ext cx="2902857" cy="740229"/>
          </a:xfrm>
          <a:prstGeom prst="roundRect">
            <a:avLst/>
          </a:prstGeom>
          <a:solidFill>
            <a:srgbClr val="0049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Customer / Fleet</a:t>
            </a:r>
          </a:p>
        </p:txBody>
      </p:sp>
      <p:sp>
        <p:nvSpPr>
          <p:cNvPr id="14" name="Rectangle: Rounded Corners 13">
            <a:extLst>
              <a:ext uri="{FF2B5EF4-FFF2-40B4-BE49-F238E27FC236}">
                <a16:creationId xmlns:a16="http://schemas.microsoft.com/office/drawing/2014/main" id="{F628280B-5907-44C7-B521-CE7A819D02B7}"/>
              </a:ext>
            </a:extLst>
          </p:cNvPr>
          <p:cNvSpPr/>
          <p:nvPr/>
        </p:nvSpPr>
        <p:spPr>
          <a:xfrm>
            <a:off x="254000" y="3270475"/>
            <a:ext cx="3062514" cy="740229"/>
          </a:xfrm>
          <a:prstGeom prst="roundRect">
            <a:avLst/>
          </a:prstGeom>
          <a:solidFill>
            <a:srgbClr val="0049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Fleet Mgmt. Systems</a:t>
            </a:r>
          </a:p>
        </p:txBody>
      </p:sp>
      <p:grpSp>
        <p:nvGrpSpPr>
          <p:cNvPr id="15" name="Group 14">
            <a:extLst>
              <a:ext uri="{FF2B5EF4-FFF2-40B4-BE49-F238E27FC236}">
                <a16:creationId xmlns:a16="http://schemas.microsoft.com/office/drawing/2014/main" id="{D5C72DE0-3044-4BF4-97ED-8148C9A2DC4E}"/>
              </a:ext>
            </a:extLst>
          </p:cNvPr>
          <p:cNvGrpSpPr/>
          <p:nvPr/>
        </p:nvGrpSpPr>
        <p:grpSpPr>
          <a:xfrm>
            <a:off x="7663542" y="1333042"/>
            <a:ext cx="3817258" cy="4443645"/>
            <a:chOff x="7663542" y="1333042"/>
            <a:chExt cx="3817258" cy="4080636"/>
          </a:xfrm>
        </p:grpSpPr>
        <p:sp>
          <p:nvSpPr>
            <p:cNvPr id="16" name="Rectangle 15">
              <a:extLst>
                <a:ext uri="{FF2B5EF4-FFF2-40B4-BE49-F238E27FC236}">
                  <a16:creationId xmlns:a16="http://schemas.microsoft.com/office/drawing/2014/main" id="{DAEA6342-74A7-4378-83F7-EB9F6EA5C9F8}"/>
                </a:ext>
              </a:extLst>
            </p:cNvPr>
            <p:cNvSpPr/>
            <p:nvPr/>
          </p:nvSpPr>
          <p:spPr>
            <a:xfrm>
              <a:off x="7663543" y="1720633"/>
              <a:ext cx="3817257" cy="3693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ts val="1200"/>
                </a:spcBef>
              </a:pPr>
              <a:endParaRPr lang="en-US" sz="2000" dirty="0">
                <a:solidFill>
                  <a:schemeClr val="tx1"/>
                </a:solidFill>
              </a:endParaRPr>
            </a:p>
            <a:p>
              <a:pPr lvl="1">
                <a:spcBef>
                  <a:spcPts val="1200"/>
                </a:spcBef>
              </a:pPr>
              <a:r>
                <a:rPr lang="en-US" sz="2000" dirty="0">
                  <a:solidFill>
                    <a:schemeClr val="tx1"/>
                  </a:solidFill>
                </a:rPr>
                <a:t>Vehicle Manufacturers </a:t>
              </a:r>
            </a:p>
            <a:p>
              <a:pPr lvl="1">
                <a:spcBef>
                  <a:spcPts val="1200"/>
                </a:spcBef>
              </a:pPr>
              <a:r>
                <a:rPr lang="en-US" sz="2000" dirty="0">
                  <a:solidFill>
                    <a:schemeClr val="tx1"/>
                  </a:solidFill>
                </a:rPr>
                <a:t>Engine Manufacturers </a:t>
              </a:r>
            </a:p>
            <a:p>
              <a:pPr lvl="1">
                <a:spcBef>
                  <a:spcPts val="1200"/>
                </a:spcBef>
              </a:pPr>
              <a:r>
                <a:rPr lang="en-US" sz="2000" dirty="0">
                  <a:solidFill>
                    <a:schemeClr val="tx1"/>
                  </a:solidFill>
                </a:rPr>
                <a:t>Transmission Manufacturers</a:t>
              </a:r>
            </a:p>
            <a:p>
              <a:pPr lvl="1">
                <a:spcBef>
                  <a:spcPts val="1200"/>
                </a:spcBef>
              </a:pPr>
              <a:r>
                <a:rPr lang="en-US" sz="2000" dirty="0">
                  <a:solidFill>
                    <a:schemeClr val="tx1"/>
                  </a:solidFill>
                </a:rPr>
                <a:t>Fleet Management Systems</a:t>
              </a:r>
            </a:p>
            <a:p>
              <a:pPr lvl="1">
                <a:spcBef>
                  <a:spcPts val="1200"/>
                </a:spcBef>
              </a:pPr>
              <a:r>
                <a:rPr lang="en-US" sz="2000" dirty="0">
                  <a:solidFill>
                    <a:schemeClr val="tx1"/>
                  </a:solidFill>
                </a:rPr>
                <a:t>Service Providers</a:t>
              </a:r>
            </a:p>
            <a:p>
              <a:pPr lvl="1">
                <a:spcBef>
                  <a:spcPts val="1200"/>
                </a:spcBef>
              </a:pPr>
              <a:r>
                <a:rPr lang="en-US" sz="2000" dirty="0">
                  <a:solidFill>
                    <a:schemeClr val="tx1"/>
                  </a:solidFill>
                </a:rPr>
                <a:t>Vehicles / Trailers</a:t>
              </a:r>
            </a:p>
            <a:p>
              <a:pPr lvl="1">
                <a:spcBef>
                  <a:spcPts val="1200"/>
                </a:spcBef>
              </a:pPr>
              <a:r>
                <a:rPr lang="en-US" sz="2000" dirty="0">
                  <a:solidFill>
                    <a:schemeClr val="tx1"/>
                  </a:solidFill>
                </a:rPr>
                <a:t>Telematics Providers</a:t>
              </a:r>
            </a:p>
            <a:p>
              <a:pPr algn="ctr"/>
              <a:endParaRPr lang="en-US" dirty="0"/>
            </a:p>
          </p:txBody>
        </p:sp>
        <p:sp>
          <p:nvSpPr>
            <p:cNvPr id="17" name="Rectangle 16">
              <a:extLst>
                <a:ext uri="{FF2B5EF4-FFF2-40B4-BE49-F238E27FC236}">
                  <a16:creationId xmlns:a16="http://schemas.microsoft.com/office/drawing/2014/main" id="{3B673024-FF29-4751-8C49-EB3702A1F3F1}"/>
                </a:ext>
              </a:extLst>
            </p:cNvPr>
            <p:cNvSpPr/>
            <p:nvPr/>
          </p:nvSpPr>
          <p:spPr>
            <a:xfrm>
              <a:off x="7663542" y="1333042"/>
              <a:ext cx="3817257" cy="5203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sz="2000" dirty="0">
                  <a:solidFill>
                    <a:schemeClr val="bg1"/>
                  </a:solidFill>
                </a:rPr>
                <a:t>Data Generators</a:t>
              </a:r>
            </a:p>
          </p:txBody>
        </p:sp>
      </p:grpSp>
      <p:pic>
        <p:nvPicPr>
          <p:cNvPr id="18" name="Picture 4" descr="Two Way Arrow Icon Logo Template Stock Vector (Royalty Free) 1236595006 |  Shutterstock">
            <a:extLst>
              <a:ext uri="{FF2B5EF4-FFF2-40B4-BE49-F238E27FC236}">
                <a16:creationId xmlns:a16="http://schemas.microsoft.com/office/drawing/2014/main" id="{83F988B4-08AE-4B0A-A9F0-0C011A73E0D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593" t="27822" r="17766" b="36240"/>
          <a:stretch/>
        </p:blipFill>
        <p:spPr bwMode="auto">
          <a:xfrm>
            <a:off x="6625771" y="2877427"/>
            <a:ext cx="1197428" cy="70601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Two Way Arrow Icon Logo Template Stock Vector (Royalty Free) 1236595006 |  Shutterstock">
            <a:extLst>
              <a:ext uri="{FF2B5EF4-FFF2-40B4-BE49-F238E27FC236}">
                <a16:creationId xmlns:a16="http://schemas.microsoft.com/office/drawing/2014/main" id="{370427F8-3F61-4F5C-9D28-31EA368DC90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593" t="27822" r="17766" b="36240"/>
          <a:stretch/>
        </p:blipFill>
        <p:spPr bwMode="auto">
          <a:xfrm>
            <a:off x="3182257" y="3193323"/>
            <a:ext cx="1197428" cy="70601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Two Way Arrow Icon Logo Template Stock Vector (Royalty Free) 1236595006 |  Shutterstock">
            <a:extLst>
              <a:ext uri="{FF2B5EF4-FFF2-40B4-BE49-F238E27FC236}">
                <a16:creationId xmlns:a16="http://schemas.microsoft.com/office/drawing/2014/main" id="{CD84FCC5-70C3-4E8C-9710-A7D0703D0A54}"/>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593" t="27822" r="17766" b="36240"/>
          <a:stretch/>
        </p:blipFill>
        <p:spPr bwMode="auto">
          <a:xfrm>
            <a:off x="3102429" y="2212286"/>
            <a:ext cx="1197428" cy="70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401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lstStyle/>
          <a:p>
            <a:r>
              <a:rPr lang="en-US" dirty="0"/>
              <a:t>Maintenance Alert Elements:</a:t>
            </a:r>
          </a:p>
        </p:txBody>
      </p:sp>
      <p:grpSp>
        <p:nvGrpSpPr>
          <p:cNvPr id="4" name="Group 3">
            <a:extLst>
              <a:ext uri="{FF2B5EF4-FFF2-40B4-BE49-F238E27FC236}">
                <a16:creationId xmlns:a16="http://schemas.microsoft.com/office/drawing/2014/main" id="{8209C956-8681-423A-ADF5-E1E9D00317FF}"/>
              </a:ext>
            </a:extLst>
          </p:cNvPr>
          <p:cNvGrpSpPr/>
          <p:nvPr/>
        </p:nvGrpSpPr>
        <p:grpSpPr>
          <a:xfrm>
            <a:off x="247650" y="1706567"/>
            <a:ext cx="4930170" cy="3444865"/>
            <a:chOff x="247650" y="1706567"/>
            <a:chExt cx="4930170" cy="3444865"/>
          </a:xfrm>
        </p:grpSpPr>
        <p:pic>
          <p:nvPicPr>
            <p:cNvPr id="8" name="Picture 7">
              <a:extLst>
                <a:ext uri="{FF2B5EF4-FFF2-40B4-BE49-F238E27FC236}">
                  <a16:creationId xmlns:a16="http://schemas.microsoft.com/office/drawing/2014/main" id="{3BFE6A98-711A-4115-B006-E98D75E22E5E}"/>
                </a:ext>
              </a:extLst>
            </p:cNvPr>
            <p:cNvPicPr>
              <a:picLocks noChangeAspect="1"/>
            </p:cNvPicPr>
            <p:nvPr/>
          </p:nvPicPr>
          <p:blipFill>
            <a:blip r:embed="rId2"/>
            <a:stretch>
              <a:fillRect/>
            </a:stretch>
          </p:blipFill>
          <p:spPr>
            <a:xfrm>
              <a:off x="247650" y="1706567"/>
              <a:ext cx="4930170" cy="344486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88204233-1999-4CBC-9F9B-11856A17C0A5}"/>
                </a:ext>
              </a:extLst>
            </p:cNvPr>
            <p:cNvSpPr/>
            <p:nvPr/>
          </p:nvSpPr>
          <p:spPr>
            <a:xfrm>
              <a:off x="1958340" y="4023360"/>
              <a:ext cx="1836420" cy="678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FA1FA7B7-5CE0-490E-8711-7DBBCA0ABD78}"/>
              </a:ext>
            </a:extLst>
          </p:cNvPr>
          <p:cNvPicPr>
            <a:picLocks noChangeAspect="1"/>
          </p:cNvPicPr>
          <p:nvPr/>
        </p:nvPicPr>
        <p:blipFill>
          <a:blip r:embed="rId3"/>
          <a:stretch>
            <a:fillRect/>
          </a:stretch>
        </p:blipFill>
        <p:spPr>
          <a:xfrm>
            <a:off x="4125618" y="1216325"/>
            <a:ext cx="7607219" cy="457985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E195C8AB-0D1F-4367-AA9B-BFE89602E978}"/>
              </a:ext>
            </a:extLst>
          </p:cNvPr>
          <p:cNvSpPr/>
          <p:nvPr/>
        </p:nvSpPr>
        <p:spPr>
          <a:xfrm>
            <a:off x="624840" y="2186784"/>
            <a:ext cx="1836420" cy="396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689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lstStyle/>
          <a:p>
            <a:r>
              <a:rPr lang="en-US" dirty="0"/>
              <a:t>VMRS Coding for Predictive Alerts:</a:t>
            </a:r>
          </a:p>
        </p:txBody>
      </p:sp>
      <p:graphicFrame>
        <p:nvGraphicFramePr>
          <p:cNvPr id="19" name="Table 4">
            <a:extLst>
              <a:ext uri="{FF2B5EF4-FFF2-40B4-BE49-F238E27FC236}">
                <a16:creationId xmlns:a16="http://schemas.microsoft.com/office/drawing/2014/main" id="{EF47F326-7B6D-4C7B-9328-7FCC28F085A4}"/>
              </a:ext>
            </a:extLst>
          </p:cNvPr>
          <p:cNvGraphicFramePr>
            <a:graphicFrameLocks noGrp="1"/>
          </p:cNvGraphicFramePr>
          <p:nvPr>
            <p:ph idx="1"/>
            <p:extLst>
              <p:ext uri="{D42A27DB-BD31-4B8C-83A1-F6EECF244321}">
                <p14:modId xmlns:p14="http://schemas.microsoft.com/office/powerpoint/2010/main" val="1441271791"/>
              </p:ext>
            </p:extLst>
          </p:nvPr>
        </p:nvGraphicFramePr>
        <p:xfrm>
          <a:off x="479684" y="1185571"/>
          <a:ext cx="11437496" cy="4053840"/>
        </p:xfrm>
        <a:graphic>
          <a:graphicData uri="http://schemas.openxmlformats.org/drawingml/2006/table">
            <a:tbl>
              <a:tblPr firstRow="1" bandRow="1">
                <a:tableStyleId>{5C22544A-7EE6-4342-B048-85BDC9FD1C3A}</a:tableStyleId>
              </a:tblPr>
              <a:tblGrid>
                <a:gridCol w="1725841">
                  <a:extLst>
                    <a:ext uri="{9D8B030D-6E8A-4147-A177-3AD203B41FA5}">
                      <a16:colId xmlns:a16="http://schemas.microsoft.com/office/drawing/2014/main" val="2750674194"/>
                    </a:ext>
                  </a:extLst>
                </a:gridCol>
                <a:gridCol w="2012544">
                  <a:extLst>
                    <a:ext uri="{9D8B030D-6E8A-4147-A177-3AD203B41FA5}">
                      <a16:colId xmlns:a16="http://schemas.microsoft.com/office/drawing/2014/main" val="2282364209"/>
                    </a:ext>
                  </a:extLst>
                </a:gridCol>
                <a:gridCol w="2952143">
                  <a:extLst>
                    <a:ext uri="{9D8B030D-6E8A-4147-A177-3AD203B41FA5}">
                      <a16:colId xmlns:a16="http://schemas.microsoft.com/office/drawing/2014/main" val="3546482853"/>
                    </a:ext>
                  </a:extLst>
                </a:gridCol>
                <a:gridCol w="2259007">
                  <a:extLst>
                    <a:ext uri="{9D8B030D-6E8A-4147-A177-3AD203B41FA5}">
                      <a16:colId xmlns:a16="http://schemas.microsoft.com/office/drawing/2014/main" val="113327793"/>
                    </a:ext>
                  </a:extLst>
                </a:gridCol>
                <a:gridCol w="2487961">
                  <a:extLst>
                    <a:ext uri="{9D8B030D-6E8A-4147-A177-3AD203B41FA5}">
                      <a16:colId xmlns:a16="http://schemas.microsoft.com/office/drawing/2014/main" val="290067278"/>
                    </a:ext>
                  </a:extLst>
                </a:gridCol>
              </a:tblGrid>
              <a:tr h="433018">
                <a:tc>
                  <a:txBody>
                    <a:bodyPr/>
                    <a:lstStyle/>
                    <a:p>
                      <a:r>
                        <a:rPr lang="en-US" sz="1600" dirty="0"/>
                        <a:t>New VMRS Code</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solidFill>
                  </a:tcPr>
                </a:tc>
                <a:tc>
                  <a:txBody>
                    <a:bodyPr/>
                    <a:lstStyle/>
                    <a:p>
                      <a:r>
                        <a:rPr lang="en-US" sz="1600" dirty="0"/>
                        <a:t>VMRS ALL Maintenance Desc.</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solidFill>
                  </a:tcPr>
                </a:tc>
                <a:tc>
                  <a:txBody>
                    <a:bodyPr/>
                    <a:lstStyle/>
                    <a:p>
                      <a:r>
                        <a:rPr lang="en-US" sz="1600" dirty="0"/>
                        <a:t>International</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r>
                        <a:rPr lang="en-US" sz="1600" dirty="0"/>
                        <a:t>Freightliner</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r>
                        <a:rPr lang="en-US" sz="1600" dirty="0"/>
                        <a:t>Detroit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742490748"/>
                  </a:ext>
                </a:extLst>
              </a:tr>
              <a:tr h="579120">
                <a:tc>
                  <a:txBody>
                    <a:bodyPr/>
                    <a:lstStyle/>
                    <a:p>
                      <a:pPr marL="0" algn="l" defTabSz="914400" rtl="0" eaLnBrk="1" fontAlgn="b" latinLnBrk="0" hangingPunct="1"/>
                      <a:endParaRPr lang="en-US" sz="1600" kern="1200" dirty="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l" defTabSz="914400" rtl="0" eaLnBrk="1" fontAlgn="b" latinLnBrk="0" hangingPunct="1"/>
                      <a:r>
                        <a:rPr lang="en-US" sz="1600" kern="1200" dirty="0">
                          <a:solidFill>
                            <a:schemeClr val="dk1"/>
                          </a:solidFill>
                          <a:latin typeface="+mn-lt"/>
                          <a:ea typeface="+mn-ea"/>
                          <a:cs typeface="+mn-cs"/>
                        </a:rPr>
                        <a:t>Engine Oil and Oil Filter Change?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l" defTabSz="914400" rtl="0" eaLnBrk="1" fontAlgn="b" latinLnBrk="0" hangingPunct="1"/>
                      <a:r>
                        <a:rPr lang="en-US" sz="1600" kern="1200" dirty="0">
                          <a:solidFill>
                            <a:schemeClr val="dk1"/>
                          </a:solidFill>
                          <a:latin typeface="+mn-lt"/>
                          <a:ea typeface="+mn-ea"/>
                          <a:cs typeface="+mn-cs"/>
                        </a:rPr>
                        <a:t>Lube Oil &amp; Filter Change</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algn="l" defTabSz="914400" rtl="0" eaLnBrk="1" fontAlgn="b" latinLnBrk="0" hangingPunct="1"/>
                      <a:endParaRPr lang="en-US" sz="1600" kern="1200" dirty="0">
                        <a:solidFill>
                          <a:schemeClr val="dk1"/>
                        </a:solidFill>
                        <a:latin typeface="+mn-lt"/>
                        <a:ea typeface="+mn-ea"/>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algn="l" defTabSz="914400" rtl="0" eaLnBrk="1" fontAlgn="b" latinLnBrk="0" hangingPunct="1"/>
                      <a:r>
                        <a:rPr lang="en-US" sz="1600" kern="1200" dirty="0">
                          <a:solidFill>
                            <a:schemeClr val="dk1"/>
                          </a:solidFill>
                          <a:latin typeface="+mn-lt"/>
                          <a:ea typeface="+mn-ea"/>
                          <a:cs typeface="+mn-cs"/>
                        </a:rPr>
                        <a:t>Engine Oil and Filter Change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79913685"/>
                  </a:ext>
                </a:extLst>
              </a:tr>
              <a:tr h="579120">
                <a:tc>
                  <a:txBody>
                    <a:bodyPr/>
                    <a:lstStyle/>
                    <a:p>
                      <a:pPr marL="0" algn="l" defTabSz="914400" rtl="0" eaLnBrk="1" fontAlgn="b" latinLnBrk="0" hangingPunct="1"/>
                      <a:endParaRPr lang="en-US" sz="1600" kern="1200" dirty="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l" defTabSz="914400" rtl="0" eaLnBrk="1" fontAlgn="b" latinLnBrk="0" hangingPunct="1"/>
                      <a:r>
                        <a:rPr lang="en-US" sz="1600" kern="1200" dirty="0">
                          <a:solidFill>
                            <a:schemeClr val="dk1"/>
                          </a:solidFill>
                          <a:latin typeface="+mn-lt"/>
                          <a:ea typeface="+mn-ea"/>
                          <a:cs typeface="+mn-cs"/>
                        </a:rPr>
                        <a:t>Etc.</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l" defTabSz="914400" rtl="0" eaLnBrk="1" fontAlgn="b" latinLnBrk="0" hangingPunct="1"/>
                      <a:r>
                        <a:rPr lang="en-US" sz="1600" kern="1200" dirty="0">
                          <a:solidFill>
                            <a:schemeClr val="dk1"/>
                          </a:solidFill>
                          <a:latin typeface="+mn-lt"/>
                          <a:ea typeface="+mn-ea"/>
                          <a:cs typeface="+mn-cs"/>
                        </a:rPr>
                        <a:t>Fuel Filter Replace</a:t>
                      </a:r>
                    </a:p>
                  </a:txBody>
                  <a:tcPr marR="9525" marT="9525" marB="0"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algn="l" defTabSz="914400" rtl="0" eaLnBrk="1" fontAlgn="b" latinLnBrk="0" hangingPunct="1"/>
                      <a:r>
                        <a:rPr lang="en-US" sz="1600" kern="1200" dirty="0">
                          <a:solidFill>
                            <a:schemeClr val="dk1"/>
                          </a:solidFill>
                          <a:latin typeface="+mn-lt"/>
                          <a:ea typeface="+mn-ea"/>
                          <a:cs typeface="+mn-cs"/>
                        </a:rPr>
                        <a:t>Fuel Filter Replacement</a:t>
                      </a:r>
                    </a:p>
                  </a:txBody>
                  <a:tcPr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algn="l" defTabSz="914400" rtl="0" eaLnBrk="1" fontAlgn="b" latinLnBrk="0" hangingPunct="1"/>
                      <a:r>
                        <a:rPr lang="en-US" sz="1600" kern="1200" dirty="0">
                          <a:solidFill>
                            <a:schemeClr val="dk1"/>
                          </a:solidFill>
                          <a:latin typeface="+mn-lt"/>
                          <a:ea typeface="+mn-ea"/>
                          <a:cs typeface="+mn-cs"/>
                        </a:rPr>
                        <a:t>Fuel Filter Change</a:t>
                      </a:r>
                    </a:p>
                  </a:txBody>
                  <a:tcPr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41265441"/>
                  </a:ext>
                </a:extLst>
              </a:tr>
              <a:tr h="579120">
                <a:tc>
                  <a:txBody>
                    <a:bodyPr/>
                    <a:lstStyle/>
                    <a:p>
                      <a:pPr marL="0" algn="l" defTabSz="914400" rtl="0" eaLnBrk="1" fontAlgn="b" latinLnBrk="0" hangingPunct="1"/>
                      <a:endParaRPr lang="en-US" sz="1600" kern="1200" dirty="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l" defTabSz="914400" rtl="0" eaLnBrk="1" fontAlgn="b" latinLnBrk="0" hangingPunct="1"/>
                      <a:endParaRPr lang="en-US" sz="1600" kern="120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l" defTabSz="914400" rtl="0" eaLnBrk="1" fontAlgn="b" latinLnBrk="0" hangingPunct="1"/>
                      <a:r>
                        <a:rPr lang="en-US" sz="1600" kern="1200" dirty="0">
                          <a:solidFill>
                            <a:schemeClr val="dk1"/>
                          </a:solidFill>
                          <a:latin typeface="+mn-lt"/>
                          <a:ea typeface="+mn-ea"/>
                          <a:cs typeface="+mn-cs"/>
                        </a:rPr>
                        <a:t>Valve Lash Adjustment</a:t>
                      </a:r>
                    </a:p>
                  </a:txBody>
                  <a:tcPr marR="9525" marT="9525" marB="0"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algn="l" defTabSz="914400" rtl="0" eaLnBrk="1" fontAlgn="b" latinLnBrk="0" hangingPunct="1"/>
                      <a:endParaRPr lang="en-US" sz="1600" kern="1200" dirty="0">
                        <a:solidFill>
                          <a:schemeClr val="dk1"/>
                        </a:solidFill>
                        <a:latin typeface="+mn-lt"/>
                        <a:ea typeface="+mn-ea"/>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algn="l" defTabSz="914400" rtl="0" eaLnBrk="1" fontAlgn="b" latinLnBrk="0" hangingPunct="1"/>
                      <a:r>
                        <a:rPr lang="en-US" sz="1600" kern="1200" dirty="0">
                          <a:solidFill>
                            <a:schemeClr val="dk1"/>
                          </a:solidFill>
                          <a:latin typeface="+mn-lt"/>
                          <a:ea typeface="+mn-ea"/>
                          <a:cs typeface="+mn-cs"/>
                        </a:rPr>
                        <a:t>Adjustment Valve Lash </a:t>
                      </a:r>
                    </a:p>
                  </a:txBody>
                  <a:tcPr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23419262"/>
                  </a:ext>
                </a:extLst>
              </a:tr>
              <a:tr h="579120">
                <a:tc>
                  <a:txBody>
                    <a:bodyPr/>
                    <a:lstStyle/>
                    <a:p>
                      <a:pPr marL="0" algn="l" defTabSz="914400" rtl="0" eaLnBrk="1" fontAlgn="b" latinLnBrk="0" hangingPunct="1"/>
                      <a:endParaRPr lang="en-US" sz="1600" kern="1200" dirty="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l" defTabSz="914400" rtl="0" eaLnBrk="1" fontAlgn="b" latinLnBrk="0" hangingPunct="1"/>
                      <a:endParaRPr lang="en-US" sz="1600" kern="1200" dirty="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l" defTabSz="914400" rtl="0" eaLnBrk="1" fontAlgn="b" latinLnBrk="0" hangingPunct="1"/>
                      <a:r>
                        <a:rPr lang="en-US" sz="1600" kern="1200" dirty="0">
                          <a:solidFill>
                            <a:schemeClr val="dk1"/>
                          </a:solidFill>
                          <a:latin typeface="+mn-lt"/>
                          <a:ea typeface="+mn-ea"/>
                          <a:cs typeface="+mn-cs"/>
                        </a:rPr>
                        <a:t>Engine Belts and Belt Tensioner - Inspect</a:t>
                      </a:r>
                    </a:p>
                  </a:txBody>
                  <a:tcPr marR="9525" marT="9525" marB="0"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algn="l" defTabSz="914400" rtl="0" eaLnBrk="1" fontAlgn="b" latinLnBrk="0" hangingPunct="1"/>
                      <a:r>
                        <a:rPr lang="en-US" sz="1600" kern="1200" dirty="0">
                          <a:solidFill>
                            <a:schemeClr val="dk1"/>
                          </a:solidFill>
                          <a:latin typeface="+mn-lt"/>
                          <a:ea typeface="+mn-ea"/>
                          <a:cs typeface="+mn-cs"/>
                        </a:rPr>
                        <a:t>Inspect Accessory Drive Belts</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algn="l" defTabSz="914400" rtl="0" eaLnBrk="1" fontAlgn="b" latinLnBrk="0" hangingPunct="1"/>
                      <a:r>
                        <a:rPr lang="en-US" sz="1600" kern="1200" dirty="0">
                          <a:solidFill>
                            <a:schemeClr val="dk1"/>
                          </a:solidFill>
                          <a:latin typeface="+mn-lt"/>
                          <a:ea typeface="+mn-ea"/>
                          <a:cs typeface="+mn-cs"/>
                        </a:rPr>
                        <a:t>Belts and Tensioner Inspection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45621224"/>
                  </a:ext>
                </a:extLst>
              </a:tr>
              <a:tr h="579120">
                <a:tc>
                  <a:txBody>
                    <a:bodyPr/>
                    <a:lstStyle/>
                    <a:p>
                      <a:pPr marL="0" algn="l" defTabSz="914400" rtl="0" eaLnBrk="1" fontAlgn="b" latinLnBrk="0" hangingPunct="1"/>
                      <a:endParaRPr lang="en-US" sz="1600" kern="120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l" defTabSz="914400" rtl="0" eaLnBrk="1" fontAlgn="b" latinLnBrk="0" hangingPunct="1"/>
                      <a:endParaRPr lang="en-US" sz="1600" kern="120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l" defTabSz="914400" rtl="0" eaLnBrk="1" fontAlgn="b" latinLnBrk="0" hangingPunct="1"/>
                      <a:r>
                        <a:rPr lang="en-US" sz="1600" kern="1200" dirty="0">
                          <a:solidFill>
                            <a:schemeClr val="dk1"/>
                          </a:solidFill>
                          <a:latin typeface="+mn-lt"/>
                          <a:ea typeface="+mn-ea"/>
                          <a:cs typeface="+mn-cs"/>
                        </a:rPr>
                        <a:t>Release Bearing / Shafts / Fork – Lubricate</a:t>
                      </a:r>
                    </a:p>
                  </a:txBody>
                  <a:tcPr marR="9525" marT="9525" marB="0"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algn="l" defTabSz="914400" rtl="0" eaLnBrk="1" fontAlgn="b" latinLnBrk="0" hangingPunct="1"/>
                      <a:r>
                        <a:rPr lang="en-US" sz="1600" kern="1200" dirty="0">
                          <a:solidFill>
                            <a:schemeClr val="dk1"/>
                          </a:solidFill>
                          <a:latin typeface="+mn-lt"/>
                          <a:ea typeface="+mn-ea"/>
                          <a:cs typeface="+mn-cs"/>
                        </a:rPr>
                        <a:t>Clutch Release Bearing Lubrication*</a:t>
                      </a:r>
                    </a:p>
                  </a:txBody>
                  <a:tcPr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algn="l" defTabSz="914400" rtl="0" eaLnBrk="1" fontAlgn="b" latinLnBrk="0" hangingPunct="1"/>
                      <a:endParaRPr lang="en-US" sz="1600" kern="1200" dirty="0">
                        <a:solidFill>
                          <a:schemeClr val="dk1"/>
                        </a:solidFill>
                        <a:latin typeface="+mn-lt"/>
                        <a:ea typeface="+mn-ea"/>
                        <a:cs typeface="+mn-cs"/>
                      </a:endParaRPr>
                    </a:p>
                  </a:txBody>
                  <a:tcPr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803886521"/>
                  </a:ext>
                </a:extLst>
              </a:tr>
              <a:tr h="579120">
                <a:tc>
                  <a:txBody>
                    <a:bodyPr/>
                    <a:lstStyle/>
                    <a:p>
                      <a:pPr marL="0" algn="l" defTabSz="914400" rtl="0" eaLnBrk="1" fontAlgn="b" latinLnBrk="0" hangingPunct="1"/>
                      <a:endParaRPr lang="en-US" sz="1600" kern="120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l" defTabSz="914400" rtl="0" eaLnBrk="1" fontAlgn="b" latinLnBrk="0" hangingPunct="1"/>
                      <a:endParaRPr lang="en-US" sz="1600" kern="1200" dirty="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l" defTabSz="914400" rtl="0" eaLnBrk="1" fontAlgn="b" latinLnBrk="0" hangingPunct="1"/>
                      <a:r>
                        <a:rPr lang="en-US" sz="1600" kern="1200" dirty="0">
                          <a:solidFill>
                            <a:schemeClr val="dk1"/>
                          </a:solidFill>
                          <a:latin typeface="+mn-lt"/>
                          <a:ea typeface="+mn-ea"/>
                          <a:cs typeface="+mn-cs"/>
                        </a:rPr>
                        <a:t>Aftertreatment Diesel Exhaust Fluid Dosing Unit Filter - Change</a:t>
                      </a:r>
                    </a:p>
                  </a:txBody>
                  <a:tcPr anchor="ct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algn="l" defTabSz="914400" rtl="0" eaLnBrk="1" fontAlgn="b" latinLnBrk="0" hangingPunct="1"/>
                      <a:endParaRPr lang="en-US" sz="1600" kern="1200" dirty="0">
                        <a:solidFill>
                          <a:schemeClr val="dk1"/>
                        </a:solidFill>
                        <a:latin typeface="+mn-lt"/>
                        <a:ea typeface="+mn-ea"/>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algn="l" defTabSz="914400" rtl="0" eaLnBrk="1" fontAlgn="b" latinLnBrk="0" hangingPunct="1"/>
                      <a:r>
                        <a:rPr lang="en-US" sz="1600" kern="1200" dirty="0">
                          <a:solidFill>
                            <a:schemeClr val="dk1"/>
                          </a:solidFill>
                          <a:latin typeface="+mn-lt"/>
                          <a:ea typeface="+mn-ea"/>
                          <a:cs typeface="+mn-cs"/>
                        </a:rPr>
                        <a:t>DEF Pump Filter Change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5948091"/>
                  </a:ext>
                </a:extLst>
              </a:tr>
            </a:tbl>
          </a:graphicData>
        </a:graphic>
      </p:graphicFrame>
    </p:spTree>
    <p:extLst>
      <p:ext uri="{BB962C8B-B14F-4D97-AF65-F5344CB8AC3E}">
        <p14:creationId xmlns:p14="http://schemas.microsoft.com/office/powerpoint/2010/main" val="337521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lstStyle/>
          <a:p>
            <a:r>
              <a:rPr lang="en-US" dirty="0"/>
              <a:t>Discussion – Potential Path:</a:t>
            </a:r>
          </a:p>
        </p:txBody>
      </p:sp>
      <p:sp>
        <p:nvSpPr>
          <p:cNvPr id="4" name="TextBox 3">
            <a:extLst>
              <a:ext uri="{FF2B5EF4-FFF2-40B4-BE49-F238E27FC236}">
                <a16:creationId xmlns:a16="http://schemas.microsoft.com/office/drawing/2014/main" id="{8C921887-512E-4666-8626-E966AF564286}"/>
              </a:ext>
            </a:extLst>
          </p:cNvPr>
          <p:cNvSpPr txBox="1"/>
          <p:nvPr/>
        </p:nvSpPr>
        <p:spPr>
          <a:xfrm>
            <a:off x="537533" y="843606"/>
            <a:ext cx="10972800" cy="646331"/>
          </a:xfrm>
          <a:prstGeom prst="rect">
            <a:avLst/>
          </a:prstGeom>
          <a:noFill/>
        </p:spPr>
        <p:txBody>
          <a:bodyPr wrap="square" rtlCol="0">
            <a:spAutoFit/>
          </a:bodyPr>
          <a:lstStyle/>
          <a:p>
            <a:r>
              <a:rPr lang="en-US" b="1" dirty="0"/>
              <a:t>“Proposed” New Maintenance Labor Alerts Codes: Starting with Letters to protect prior art: </a:t>
            </a:r>
          </a:p>
          <a:p>
            <a:pPr marL="742950" lvl="1" indent="-285750">
              <a:buFont typeface="Arial" panose="020B0604020202020204" pitchFamily="34" charset="0"/>
              <a:buChar char="•"/>
            </a:pPr>
            <a:r>
              <a:rPr lang="en-US" dirty="0"/>
              <a:t>We will start with the letter “A” and leverage sequential characters when required!</a:t>
            </a:r>
            <a:endParaRPr lang="en-US" dirty="0">
              <a:highlight>
                <a:srgbClr val="FFFF00"/>
              </a:highlight>
            </a:endParaRPr>
          </a:p>
        </p:txBody>
      </p:sp>
      <p:pic>
        <p:nvPicPr>
          <p:cNvPr id="5" name="Picture 4">
            <a:extLst>
              <a:ext uri="{FF2B5EF4-FFF2-40B4-BE49-F238E27FC236}">
                <a16:creationId xmlns:a16="http://schemas.microsoft.com/office/drawing/2014/main" id="{6ED90C34-191C-4965-9896-46CCDCB5CCE4}"/>
              </a:ext>
            </a:extLst>
          </p:cNvPr>
          <p:cNvPicPr>
            <a:picLocks noChangeAspect="1"/>
          </p:cNvPicPr>
          <p:nvPr/>
        </p:nvPicPr>
        <p:blipFill>
          <a:blip r:embed="rId2"/>
          <a:stretch>
            <a:fillRect/>
          </a:stretch>
        </p:blipFill>
        <p:spPr>
          <a:xfrm>
            <a:off x="1112826" y="1538217"/>
            <a:ext cx="9966347" cy="4330257"/>
          </a:xfrm>
          <a:prstGeom prst="rect">
            <a:avLst/>
          </a:prstGeom>
          <a:ln>
            <a:solidFill>
              <a:schemeClr val="tx1"/>
            </a:solidFill>
          </a:ln>
        </p:spPr>
      </p:pic>
    </p:spTree>
    <p:extLst>
      <p:ext uri="{BB962C8B-B14F-4D97-AF65-F5344CB8AC3E}">
        <p14:creationId xmlns:p14="http://schemas.microsoft.com/office/powerpoint/2010/main" val="56666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91491"/>
            <a:ext cx="10972800" cy="959556"/>
          </a:xfrm>
        </p:spPr>
        <p:txBody>
          <a:bodyPr/>
          <a:lstStyle/>
          <a:p>
            <a:r>
              <a:rPr lang="en-US" dirty="0"/>
              <a:t>Status Codes: For Maintenance Alerting</a:t>
            </a:r>
          </a:p>
        </p:txBody>
      </p:sp>
      <p:sp>
        <p:nvSpPr>
          <p:cNvPr id="9" name="Content Placeholder 2">
            <a:extLst>
              <a:ext uri="{FF2B5EF4-FFF2-40B4-BE49-F238E27FC236}">
                <a16:creationId xmlns:a16="http://schemas.microsoft.com/office/drawing/2014/main" id="{46231B5A-0240-4A6F-9AE1-D73CAB1D40B4}"/>
              </a:ext>
            </a:extLst>
          </p:cNvPr>
          <p:cNvSpPr txBox="1">
            <a:spLocks/>
          </p:cNvSpPr>
          <p:nvPr/>
        </p:nvSpPr>
        <p:spPr>
          <a:xfrm>
            <a:off x="222380" y="836232"/>
            <a:ext cx="11721969" cy="1720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9BB1CF"/>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BB1CF"/>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BB1C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BB1C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BB1C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altLang="en-US" sz="2400" b="1" i="1" u="sng" dirty="0">
                <a:ea typeface="Calibri" panose="020F0502020204030204" pitchFamily="34" charset="0"/>
              </a:rPr>
              <a:t>Code Key 16</a:t>
            </a:r>
            <a:r>
              <a:rPr lang="en-US" altLang="en-US" sz="2400" b="1" i="1" dirty="0">
                <a:ea typeface="Calibri" panose="020F0502020204030204" pitchFamily="34" charset="0"/>
              </a:rPr>
              <a:t>  </a:t>
            </a:r>
            <a:r>
              <a:rPr lang="en-US" altLang="en-US" sz="2400" dirty="0">
                <a:ea typeface="Calibri" panose="020F0502020204030204" pitchFamily="34" charset="0"/>
              </a:rPr>
              <a:t>“Repair Priority Class” </a:t>
            </a:r>
          </a:p>
          <a:p>
            <a:pPr marL="0" indent="0">
              <a:lnSpc>
                <a:spcPct val="120000"/>
              </a:lnSpc>
              <a:spcBef>
                <a:spcPts val="600"/>
              </a:spcBef>
              <a:spcAft>
                <a:spcPts val="1200"/>
              </a:spcAft>
              <a:buFont typeface="Arial" panose="020B0604020202020204" pitchFamily="34" charset="0"/>
              <a:buNone/>
            </a:pPr>
            <a:r>
              <a:rPr lang="en-US" altLang="en-US" sz="2000" dirty="0">
                <a:ea typeface="Calibri" panose="020F0502020204030204" pitchFamily="34" charset="0"/>
              </a:rPr>
              <a:t>Code Key 16 is indicating when a labor function needs attention. </a:t>
            </a:r>
            <a:r>
              <a:rPr lang="en-US" altLang="en-US" sz="2000" dirty="0">
                <a:highlight>
                  <a:srgbClr val="FFFF00"/>
                </a:highlight>
                <a:ea typeface="Calibri" panose="020F0502020204030204" pitchFamily="34" charset="0"/>
              </a:rPr>
              <a:t>Our recommendation is to leverage CK 16 for Maintenance Labor Alerts and add the 3 bottom items!</a:t>
            </a:r>
          </a:p>
          <a:p>
            <a:pPr marL="0" indent="0">
              <a:lnSpc>
                <a:spcPct val="120000"/>
              </a:lnSpc>
              <a:spcAft>
                <a:spcPts val="1200"/>
              </a:spcAft>
              <a:buFont typeface="Arial" panose="020B0604020202020204" pitchFamily="34" charset="0"/>
              <a:buNone/>
            </a:pPr>
            <a:endParaRPr lang="en-US" altLang="en-US" sz="1600" dirty="0">
              <a:ea typeface="Calibri" panose="020F0502020204030204" pitchFamily="34" charset="0"/>
            </a:endParaRPr>
          </a:p>
        </p:txBody>
      </p:sp>
      <p:pic>
        <p:nvPicPr>
          <p:cNvPr id="10" name="Picture 9">
            <a:extLst>
              <a:ext uri="{FF2B5EF4-FFF2-40B4-BE49-F238E27FC236}">
                <a16:creationId xmlns:a16="http://schemas.microsoft.com/office/drawing/2014/main" id="{4EEBFCA1-51D0-47CE-98F6-309B8D27F19A}"/>
              </a:ext>
            </a:extLst>
          </p:cNvPr>
          <p:cNvPicPr>
            <a:picLocks noChangeAspect="1"/>
          </p:cNvPicPr>
          <p:nvPr/>
        </p:nvPicPr>
        <p:blipFill>
          <a:blip r:embed="rId2"/>
          <a:stretch>
            <a:fillRect/>
          </a:stretch>
        </p:blipFill>
        <p:spPr>
          <a:xfrm>
            <a:off x="2308067" y="2556587"/>
            <a:ext cx="6851965" cy="3080321"/>
          </a:xfrm>
          <a:prstGeom prst="rect">
            <a:avLst/>
          </a:prstGeom>
        </p:spPr>
      </p:pic>
    </p:spTree>
    <p:extLst>
      <p:ext uri="{BB962C8B-B14F-4D97-AF65-F5344CB8AC3E}">
        <p14:creationId xmlns:p14="http://schemas.microsoft.com/office/powerpoint/2010/main" val="3588555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lstStyle/>
          <a:p>
            <a:r>
              <a:rPr lang="en-US" dirty="0"/>
              <a:t>Example: Maintenance Alerting</a:t>
            </a:r>
          </a:p>
        </p:txBody>
      </p:sp>
      <p:sp>
        <p:nvSpPr>
          <p:cNvPr id="6" name="Content Placeholder 2">
            <a:extLst>
              <a:ext uri="{FF2B5EF4-FFF2-40B4-BE49-F238E27FC236}">
                <a16:creationId xmlns:a16="http://schemas.microsoft.com/office/drawing/2014/main" id="{55CE7EEE-3F57-4C2B-8C07-E9E0CCC650ED}"/>
              </a:ext>
            </a:extLst>
          </p:cNvPr>
          <p:cNvSpPr>
            <a:spLocks noGrp="1"/>
          </p:cNvSpPr>
          <p:nvPr>
            <p:ph idx="1"/>
          </p:nvPr>
        </p:nvSpPr>
        <p:spPr>
          <a:xfrm>
            <a:off x="483079" y="1026557"/>
            <a:ext cx="11385071" cy="4990288"/>
          </a:xfrm>
        </p:spPr>
        <p:txBody>
          <a:bodyPr>
            <a:normAutofit/>
          </a:bodyPr>
          <a:lstStyle/>
          <a:p>
            <a:pPr marL="0" indent="0">
              <a:spcAft>
                <a:spcPts val="600"/>
              </a:spcAft>
              <a:buNone/>
            </a:pPr>
            <a:r>
              <a:rPr lang="en-US" sz="2400" dirty="0"/>
              <a:t>Below are the data element structure for creating a VMRS full description request:</a:t>
            </a:r>
            <a:endParaRPr lang="en-US" sz="2400" b="1" dirty="0"/>
          </a:p>
          <a:p>
            <a:pPr lvl="2">
              <a:spcAft>
                <a:spcPts val="600"/>
              </a:spcAft>
            </a:pPr>
            <a:endParaRPr lang="en-US" sz="1800" dirty="0"/>
          </a:p>
        </p:txBody>
      </p:sp>
      <p:cxnSp>
        <p:nvCxnSpPr>
          <p:cNvPr id="10" name="Straight Connector 9">
            <a:extLst>
              <a:ext uri="{FF2B5EF4-FFF2-40B4-BE49-F238E27FC236}">
                <a16:creationId xmlns:a16="http://schemas.microsoft.com/office/drawing/2014/main" id="{67A28DD0-83B9-4B5D-BEBE-12B39E26DD2C}"/>
              </a:ext>
            </a:extLst>
          </p:cNvPr>
          <p:cNvCxnSpPr/>
          <p:nvPr/>
        </p:nvCxnSpPr>
        <p:spPr>
          <a:xfrm>
            <a:off x="4209691" y="1668479"/>
            <a:ext cx="0" cy="3840480"/>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1CC4B06-C7AC-48A0-9A26-9EEB5A772D17}"/>
              </a:ext>
            </a:extLst>
          </p:cNvPr>
          <p:cNvCxnSpPr/>
          <p:nvPr/>
        </p:nvCxnSpPr>
        <p:spPr>
          <a:xfrm>
            <a:off x="7959306" y="1658404"/>
            <a:ext cx="0" cy="3840480"/>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0BE81D0-53D0-44B4-BB6D-EB7CF5641874}"/>
              </a:ext>
            </a:extLst>
          </p:cNvPr>
          <p:cNvCxnSpPr>
            <a:cxnSpLocks/>
          </p:cNvCxnSpPr>
          <p:nvPr/>
        </p:nvCxnSpPr>
        <p:spPr>
          <a:xfrm>
            <a:off x="460077" y="1978743"/>
            <a:ext cx="11248843"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9C4D7882-7FD3-48DE-9D83-7AAEA49F03AB}"/>
              </a:ext>
            </a:extLst>
          </p:cNvPr>
          <p:cNvSpPr txBox="1"/>
          <p:nvPr/>
        </p:nvSpPr>
        <p:spPr>
          <a:xfrm>
            <a:off x="483079" y="1616723"/>
            <a:ext cx="3726609" cy="369332"/>
          </a:xfrm>
          <a:prstGeom prst="rect">
            <a:avLst/>
          </a:prstGeom>
          <a:noFill/>
        </p:spPr>
        <p:txBody>
          <a:bodyPr wrap="square" rtlCol="0">
            <a:spAutoFit/>
          </a:bodyPr>
          <a:lstStyle/>
          <a:p>
            <a:pPr algn="ctr"/>
            <a:r>
              <a:rPr lang="en-US" b="1" dirty="0">
                <a:solidFill>
                  <a:srgbClr val="004990"/>
                </a:solidFill>
              </a:rPr>
              <a:t>System Group - 31</a:t>
            </a:r>
          </a:p>
        </p:txBody>
      </p:sp>
      <p:sp>
        <p:nvSpPr>
          <p:cNvPr id="17" name="TextBox 16">
            <a:extLst>
              <a:ext uri="{FF2B5EF4-FFF2-40B4-BE49-F238E27FC236}">
                <a16:creationId xmlns:a16="http://schemas.microsoft.com/office/drawing/2014/main" id="{1FEC4146-FB07-4135-B4D7-8A21915539C1}"/>
              </a:ext>
            </a:extLst>
          </p:cNvPr>
          <p:cNvSpPr txBox="1"/>
          <p:nvPr/>
        </p:nvSpPr>
        <p:spPr>
          <a:xfrm>
            <a:off x="7959306" y="1616723"/>
            <a:ext cx="3726609" cy="369332"/>
          </a:xfrm>
          <a:prstGeom prst="rect">
            <a:avLst/>
          </a:prstGeom>
          <a:noFill/>
        </p:spPr>
        <p:txBody>
          <a:bodyPr wrap="square" rtlCol="0">
            <a:spAutoFit/>
          </a:bodyPr>
          <a:lstStyle/>
          <a:p>
            <a:pPr algn="ctr"/>
            <a:r>
              <a:rPr lang="en-US" b="1" dirty="0">
                <a:solidFill>
                  <a:srgbClr val="004990"/>
                </a:solidFill>
              </a:rPr>
              <a:t>Code Key 16</a:t>
            </a:r>
          </a:p>
        </p:txBody>
      </p:sp>
      <p:sp>
        <p:nvSpPr>
          <p:cNvPr id="18" name="TextBox 17">
            <a:extLst>
              <a:ext uri="{FF2B5EF4-FFF2-40B4-BE49-F238E27FC236}">
                <a16:creationId xmlns:a16="http://schemas.microsoft.com/office/drawing/2014/main" id="{88375CA2-05C9-4B53-894E-61BEB58F54E9}"/>
              </a:ext>
            </a:extLst>
          </p:cNvPr>
          <p:cNvSpPr txBox="1"/>
          <p:nvPr/>
        </p:nvSpPr>
        <p:spPr>
          <a:xfrm>
            <a:off x="4224074" y="1618172"/>
            <a:ext cx="3726609" cy="369332"/>
          </a:xfrm>
          <a:prstGeom prst="rect">
            <a:avLst/>
          </a:prstGeom>
          <a:noFill/>
        </p:spPr>
        <p:txBody>
          <a:bodyPr wrap="square" rtlCol="0">
            <a:spAutoFit/>
          </a:bodyPr>
          <a:lstStyle/>
          <a:p>
            <a:pPr algn="ctr"/>
            <a:r>
              <a:rPr lang="en-US" b="1" dirty="0">
                <a:solidFill>
                  <a:srgbClr val="004990"/>
                </a:solidFill>
              </a:rPr>
              <a:t>Maintenance Alert Codes - </a:t>
            </a:r>
            <a:r>
              <a:rPr lang="en-US" b="1" dirty="0">
                <a:solidFill>
                  <a:srgbClr val="004990"/>
                </a:solidFill>
                <a:highlight>
                  <a:srgbClr val="FFFF00"/>
                </a:highlight>
              </a:rPr>
              <a:t>XX</a:t>
            </a:r>
          </a:p>
        </p:txBody>
      </p:sp>
      <p:sp>
        <p:nvSpPr>
          <p:cNvPr id="15" name="Rectangle: Rounded Corners 14">
            <a:extLst>
              <a:ext uri="{FF2B5EF4-FFF2-40B4-BE49-F238E27FC236}">
                <a16:creationId xmlns:a16="http://schemas.microsoft.com/office/drawing/2014/main" id="{A7C1892F-D345-43C0-9C4D-8413FC64FFA2}"/>
              </a:ext>
            </a:extLst>
          </p:cNvPr>
          <p:cNvSpPr/>
          <p:nvPr/>
        </p:nvSpPr>
        <p:spPr>
          <a:xfrm>
            <a:off x="543464" y="2122098"/>
            <a:ext cx="3571333" cy="672860"/>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Code Key 31 – Available</a:t>
            </a:r>
          </a:p>
          <a:p>
            <a:pPr algn="ctr"/>
            <a:r>
              <a:rPr lang="en-US" sz="1600" dirty="0"/>
              <a:t>No Change Required!</a:t>
            </a:r>
          </a:p>
        </p:txBody>
      </p:sp>
      <p:sp>
        <p:nvSpPr>
          <p:cNvPr id="21" name="Rectangle: Rounded Corners 20">
            <a:extLst>
              <a:ext uri="{FF2B5EF4-FFF2-40B4-BE49-F238E27FC236}">
                <a16:creationId xmlns:a16="http://schemas.microsoft.com/office/drawing/2014/main" id="{CDA181EA-433B-424C-90A0-8B34AFAF6317}"/>
              </a:ext>
            </a:extLst>
          </p:cNvPr>
          <p:cNvSpPr/>
          <p:nvPr/>
        </p:nvSpPr>
        <p:spPr>
          <a:xfrm>
            <a:off x="8077203" y="2122098"/>
            <a:ext cx="3571333" cy="672860"/>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Code Key 16 – Available</a:t>
            </a:r>
          </a:p>
          <a:p>
            <a:pPr algn="ctr"/>
            <a:r>
              <a:rPr lang="en-US" sz="1600" dirty="0"/>
              <a:t>Add New Statuses Needed!</a:t>
            </a:r>
          </a:p>
        </p:txBody>
      </p:sp>
      <p:sp>
        <p:nvSpPr>
          <p:cNvPr id="22" name="Rectangle: Rounded Corners 21">
            <a:extLst>
              <a:ext uri="{FF2B5EF4-FFF2-40B4-BE49-F238E27FC236}">
                <a16:creationId xmlns:a16="http://schemas.microsoft.com/office/drawing/2014/main" id="{78AFF6CE-D907-447B-BC03-C55E465FFD00}"/>
              </a:ext>
            </a:extLst>
          </p:cNvPr>
          <p:cNvSpPr/>
          <p:nvPr/>
        </p:nvSpPr>
        <p:spPr>
          <a:xfrm>
            <a:off x="4294882" y="2122098"/>
            <a:ext cx="3571333" cy="672860"/>
          </a:xfrm>
          <a:prstGeom prst="roundRect">
            <a:avLst/>
          </a:prstGeom>
          <a:solidFill>
            <a:srgbClr val="FFC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solidFill>
                  <a:schemeClr val="tx1"/>
                </a:solidFill>
              </a:rPr>
              <a:t>Proposed New Code</a:t>
            </a:r>
          </a:p>
        </p:txBody>
      </p:sp>
      <p:grpSp>
        <p:nvGrpSpPr>
          <p:cNvPr id="37" name="Group 36">
            <a:extLst>
              <a:ext uri="{FF2B5EF4-FFF2-40B4-BE49-F238E27FC236}">
                <a16:creationId xmlns:a16="http://schemas.microsoft.com/office/drawing/2014/main" id="{DAE3A110-5AE6-485E-A48A-4C319BC5C4CF}"/>
              </a:ext>
            </a:extLst>
          </p:cNvPr>
          <p:cNvGrpSpPr/>
          <p:nvPr/>
        </p:nvGrpSpPr>
        <p:grpSpPr>
          <a:xfrm>
            <a:off x="543464" y="2967486"/>
            <a:ext cx="11105072" cy="1095147"/>
            <a:chOff x="543464" y="2967486"/>
            <a:chExt cx="11105072" cy="1095147"/>
          </a:xfrm>
        </p:grpSpPr>
        <p:sp>
          <p:nvSpPr>
            <p:cNvPr id="23" name="Rectangle: Rounded Corners 22">
              <a:extLst>
                <a:ext uri="{FF2B5EF4-FFF2-40B4-BE49-F238E27FC236}">
                  <a16:creationId xmlns:a16="http://schemas.microsoft.com/office/drawing/2014/main" id="{0E10D194-EDFA-4C1F-9796-026CA25510C7}"/>
                </a:ext>
              </a:extLst>
            </p:cNvPr>
            <p:cNvSpPr/>
            <p:nvPr/>
          </p:nvSpPr>
          <p:spPr>
            <a:xfrm>
              <a:off x="543464" y="3333303"/>
              <a:ext cx="3571333" cy="324463"/>
            </a:xfrm>
            <a:prstGeom prst="roundRect">
              <a:avLst/>
            </a:prstGeom>
            <a:solidFill>
              <a:schemeClr val="tx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bg1"/>
                  </a:solidFill>
                </a:rPr>
                <a:t>“044” : Engine Fuel System</a:t>
              </a:r>
            </a:p>
          </p:txBody>
        </p:sp>
        <p:sp>
          <p:nvSpPr>
            <p:cNvPr id="25" name="Rectangle: Rounded Corners 24">
              <a:extLst>
                <a:ext uri="{FF2B5EF4-FFF2-40B4-BE49-F238E27FC236}">
                  <a16:creationId xmlns:a16="http://schemas.microsoft.com/office/drawing/2014/main" id="{EDBAF636-8B39-49D4-8118-225DEAF21235}"/>
                </a:ext>
              </a:extLst>
            </p:cNvPr>
            <p:cNvSpPr/>
            <p:nvPr/>
          </p:nvSpPr>
          <p:spPr>
            <a:xfrm>
              <a:off x="8077203" y="3333303"/>
              <a:ext cx="3571333" cy="324463"/>
            </a:xfrm>
            <a:prstGeom prst="roundRect">
              <a:avLst/>
            </a:prstGeom>
            <a:solidFill>
              <a:srgbClr val="FFC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tx1"/>
                  </a:solidFill>
                </a:rPr>
                <a:t>“04” :  Due Soon</a:t>
              </a:r>
            </a:p>
          </p:txBody>
        </p:sp>
        <p:sp>
          <p:nvSpPr>
            <p:cNvPr id="26" name="Rectangle: Rounded Corners 25">
              <a:extLst>
                <a:ext uri="{FF2B5EF4-FFF2-40B4-BE49-F238E27FC236}">
                  <a16:creationId xmlns:a16="http://schemas.microsoft.com/office/drawing/2014/main" id="{166E5589-5342-4EFB-AE33-895D59525824}"/>
                </a:ext>
              </a:extLst>
            </p:cNvPr>
            <p:cNvSpPr/>
            <p:nvPr/>
          </p:nvSpPr>
          <p:spPr>
            <a:xfrm>
              <a:off x="4294882" y="3333303"/>
              <a:ext cx="3571333" cy="324463"/>
            </a:xfrm>
            <a:prstGeom prst="roundRect">
              <a:avLst/>
            </a:prstGeom>
            <a:solidFill>
              <a:schemeClr val="tx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bg1"/>
                  </a:solidFill>
                </a:rPr>
                <a:t>“A03” : Fuel Filter Replacement</a:t>
              </a:r>
            </a:p>
          </p:txBody>
        </p:sp>
        <p:sp>
          <p:nvSpPr>
            <p:cNvPr id="28" name="Rectangle: Rounded Corners 27">
              <a:extLst>
                <a:ext uri="{FF2B5EF4-FFF2-40B4-BE49-F238E27FC236}">
                  <a16:creationId xmlns:a16="http://schemas.microsoft.com/office/drawing/2014/main" id="{D3DD6684-06BF-4F76-A799-E95FFFEFF17B}"/>
                </a:ext>
              </a:extLst>
            </p:cNvPr>
            <p:cNvSpPr/>
            <p:nvPr/>
          </p:nvSpPr>
          <p:spPr>
            <a:xfrm>
              <a:off x="543464" y="3738170"/>
              <a:ext cx="3571333" cy="324463"/>
            </a:xfrm>
            <a:prstGeom prst="roundRect">
              <a:avLst/>
            </a:prstGeom>
            <a:solidFill>
              <a:schemeClr val="tx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bg1"/>
                  </a:solidFill>
                </a:rPr>
                <a:t>“043” : Engine, Exhaust System</a:t>
              </a:r>
            </a:p>
          </p:txBody>
        </p:sp>
        <p:sp>
          <p:nvSpPr>
            <p:cNvPr id="29" name="Rectangle: Rounded Corners 28">
              <a:extLst>
                <a:ext uri="{FF2B5EF4-FFF2-40B4-BE49-F238E27FC236}">
                  <a16:creationId xmlns:a16="http://schemas.microsoft.com/office/drawing/2014/main" id="{74D3E108-5335-4387-B115-FA45D755170B}"/>
                </a:ext>
              </a:extLst>
            </p:cNvPr>
            <p:cNvSpPr/>
            <p:nvPr/>
          </p:nvSpPr>
          <p:spPr>
            <a:xfrm>
              <a:off x="8077203" y="3738170"/>
              <a:ext cx="3571333" cy="324463"/>
            </a:xfrm>
            <a:prstGeom prst="roundRect">
              <a:avLst/>
            </a:prstGeom>
            <a:solidFill>
              <a:srgbClr val="FF0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bg1"/>
                  </a:solidFill>
                </a:rPr>
                <a:t>“05” :  Past Due</a:t>
              </a:r>
            </a:p>
          </p:txBody>
        </p:sp>
        <p:sp>
          <p:nvSpPr>
            <p:cNvPr id="30" name="Rectangle: Rounded Corners 29">
              <a:extLst>
                <a:ext uri="{FF2B5EF4-FFF2-40B4-BE49-F238E27FC236}">
                  <a16:creationId xmlns:a16="http://schemas.microsoft.com/office/drawing/2014/main" id="{70F45403-2AD8-4E51-A0CE-D4826B2295C1}"/>
                </a:ext>
              </a:extLst>
            </p:cNvPr>
            <p:cNvSpPr/>
            <p:nvPr/>
          </p:nvSpPr>
          <p:spPr>
            <a:xfrm>
              <a:off x="4294882" y="3738170"/>
              <a:ext cx="3571333" cy="324463"/>
            </a:xfrm>
            <a:prstGeom prst="roundRect">
              <a:avLst/>
            </a:prstGeom>
            <a:solidFill>
              <a:schemeClr val="tx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bg1"/>
                  </a:solidFill>
                </a:rPr>
                <a:t>“A04” : DPF Cleaning</a:t>
              </a:r>
            </a:p>
          </p:txBody>
        </p:sp>
        <p:sp>
          <p:nvSpPr>
            <p:cNvPr id="35" name="Rectangle 34">
              <a:extLst>
                <a:ext uri="{FF2B5EF4-FFF2-40B4-BE49-F238E27FC236}">
                  <a16:creationId xmlns:a16="http://schemas.microsoft.com/office/drawing/2014/main" id="{9959939D-8643-4313-B8E1-E0B7FFD4AEDB}"/>
                </a:ext>
              </a:extLst>
            </p:cNvPr>
            <p:cNvSpPr/>
            <p:nvPr/>
          </p:nvSpPr>
          <p:spPr>
            <a:xfrm>
              <a:off x="543464" y="2967486"/>
              <a:ext cx="11105069" cy="256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Predictive Maintenance Example:</a:t>
              </a:r>
            </a:p>
          </p:txBody>
        </p:sp>
      </p:grpSp>
      <p:grpSp>
        <p:nvGrpSpPr>
          <p:cNvPr id="27" name="Group 26">
            <a:extLst>
              <a:ext uri="{FF2B5EF4-FFF2-40B4-BE49-F238E27FC236}">
                <a16:creationId xmlns:a16="http://schemas.microsoft.com/office/drawing/2014/main" id="{948B2F2B-7CF7-462D-B8FF-B153D0223576}"/>
              </a:ext>
            </a:extLst>
          </p:cNvPr>
          <p:cNvGrpSpPr/>
          <p:nvPr/>
        </p:nvGrpSpPr>
        <p:grpSpPr>
          <a:xfrm>
            <a:off x="543464" y="4409659"/>
            <a:ext cx="11105072" cy="1095147"/>
            <a:chOff x="543464" y="2967486"/>
            <a:chExt cx="11105072" cy="1095147"/>
          </a:xfrm>
        </p:grpSpPr>
        <p:sp>
          <p:nvSpPr>
            <p:cNvPr id="31" name="Rectangle: Rounded Corners 30">
              <a:extLst>
                <a:ext uri="{FF2B5EF4-FFF2-40B4-BE49-F238E27FC236}">
                  <a16:creationId xmlns:a16="http://schemas.microsoft.com/office/drawing/2014/main" id="{1F146744-A4F3-4BD4-9586-47B1533D08F9}"/>
                </a:ext>
              </a:extLst>
            </p:cNvPr>
            <p:cNvSpPr/>
            <p:nvPr/>
          </p:nvSpPr>
          <p:spPr>
            <a:xfrm>
              <a:off x="543464" y="3333303"/>
              <a:ext cx="3571333" cy="324463"/>
            </a:xfrm>
            <a:prstGeom prst="roundRect">
              <a:avLst/>
            </a:prstGeom>
            <a:solidFill>
              <a:schemeClr val="tx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bg1"/>
                  </a:solidFill>
                </a:rPr>
                <a:t>“044” : Engine Fuel System</a:t>
              </a:r>
            </a:p>
          </p:txBody>
        </p:sp>
        <p:sp>
          <p:nvSpPr>
            <p:cNvPr id="39" name="Rectangle: Rounded Corners 38">
              <a:extLst>
                <a:ext uri="{FF2B5EF4-FFF2-40B4-BE49-F238E27FC236}">
                  <a16:creationId xmlns:a16="http://schemas.microsoft.com/office/drawing/2014/main" id="{BEA0AE29-634E-46BC-924E-C6CAFFC3AB94}"/>
                </a:ext>
              </a:extLst>
            </p:cNvPr>
            <p:cNvSpPr/>
            <p:nvPr/>
          </p:nvSpPr>
          <p:spPr>
            <a:xfrm>
              <a:off x="8077203" y="3333303"/>
              <a:ext cx="3571333" cy="324463"/>
            </a:xfrm>
            <a:prstGeom prst="roundRect">
              <a:avLst/>
            </a:prstGeom>
            <a:solidFill>
              <a:schemeClr val="accent5"/>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bg1"/>
                  </a:solidFill>
                </a:rPr>
                <a:t>“06” :  Performed</a:t>
              </a:r>
            </a:p>
          </p:txBody>
        </p:sp>
        <p:sp>
          <p:nvSpPr>
            <p:cNvPr id="40" name="Rectangle: Rounded Corners 39">
              <a:extLst>
                <a:ext uri="{FF2B5EF4-FFF2-40B4-BE49-F238E27FC236}">
                  <a16:creationId xmlns:a16="http://schemas.microsoft.com/office/drawing/2014/main" id="{4DE0B057-AD63-49E1-8620-BA1ACCC9DD4B}"/>
                </a:ext>
              </a:extLst>
            </p:cNvPr>
            <p:cNvSpPr/>
            <p:nvPr/>
          </p:nvSpPr>
          <p:spPr>
            <a:xfrm>
              <a:off x="4294882" y="3333303"/>
              <a:ext cx="3571333" cy="324463"/>
            </a:xfrm>
            <a:prstGeom prst="roundRect">
              <a:avLst/>
            </a:prstGeom>
            <a:solidFill>
              <a:schemeClr val="tx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bg1"/>
                  </a:solidFill>
                </a:rPr>
                <a:t>“A03” : Fuel Filter Replacement</a:t>
              </a:r>
            </a:p>
          </p:txBody>
        </p:sp>
        <p:sp>
          <p:nvSpPr>
            <p:cNvPr id="41" name="Rectangle: Rounded Corners 40">
              <a:extLst>
                <a:ext uri="{FF2B5EF4-FFF2-40B4-BE49-F238E27FC236}">
                  <a16:creationId xmlns:a16="http://schemas.microsoft.com/office/drawing/2014/main" id="{019C4E26-F344-4620-A076-A1091F1B3065}"/>
                </a:ext>
              </a:extLst>
            </p:cNvPr>
            <p:cNvSpPr/>
            <p:nvPr/>
          </p:nvSpPr>
          <p:spPr>
            <a:xfrm>
              <a:off x="543464" y="3738170"/>
              <a:ext cx="3571333" cy="324463"/>
            </a:xfrm>
            <a:prstGeom prst="roundRect">
              <a:avLst/>
            </a:prstGeom>
            <a:solidFill>
              <a:schemeClr val="tx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bg1"/>
                  </a:solidFill>
                </a:rPr>
                <a:t>“043” : Engine, Exhaust System</a:t>
              </a:r>
            </a:p>
          </p:txBody>
        </p:sp>
        <p:sp>
          <p:nvSpPr>
            <p:cNvPr id="42" name="Rectangle: Rounded Corners 41">
              <a:extLst>
                <a:ext uri="{FF2B5EF4-FFF2-40B4-BE49-F238E27FC236}">
                  <a16:creationId xmlns:a16="http://schemas.microsoft.com/office/drawing/2014/main" id="{F721A123-5C9C-4FAD-B54D-6B9FCB13FF47}"/>
                </a:ext>
              </a:extLst>
            </p:cNvPr>
            <p:cNvSpPr/>
            <p:nvPr/>
          </p:nvSpPr>
          <p:spPr>
            <a:xfrm>
              <a:off x="8077203" y="3738170"/>
              <a:ext cx="3571333" cy="324463"/>
            </a:xfrm>
            <a:prstGeom prst="roundRect">
              <a:avLst/>
            </a:prstGeom>
            <a:solidFill>
              <a:schemeClr val="accent5"/>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bg1"/>
                  </a:solidFill>
                </a:rPr>
                <a:t>“06” :  Performed</a:t>
              </a:r>
            </a:p>
          </p:txBody>
        </p:sp>
        <p:sp>
          <p:nvSpPr>
            <p:cNvPr id="43" name="Rectangle: Rounded Corners 42">
              <a:extLst>
                <a:ext uri="{FF2B5EF4-FFF2-40B4-BE49-F238E27FC236}">
                  <a16:creationId xmlns:a16="http://schemas.microsoft.com/office/drawing/2014/main" id="{772F26F2-83CE-470D-8DC7-3C6AAFFA0BCD}"/>
                </a:ext>
              </a:extLst>
            </p:cNvPr>
            <p:cNvSpPr/>
            <p:nvPr/>
          </p:nvSpPr>
          <p:spPr>
            <a:xfrm>
              <a:off x="4294882" y="3738170"/>
              <a:ext cx="3571333" cy="324463"/>
            </a:xfrm>
            <a:prstGeom prst="roundRect">
              <a:avLst/>
            </a:prstGeom>
            <a:solidFill>
              <a:schemeClr val="tx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bg1"/>
                  </a:solidFill>
                </a:rPr>
                <a:t>“A04” : DPF Cleaning</a:t>
              </a:r>
            </a:p>
          </p:txBody>
        </p:sp>
        <p:sp>
          <p:nvSpPr>
            <p:cNvPr id="44" name="Rectangle 43">
              <a:extLst>
                <a:ext uri="{FF2B5EF4-FFF2-40B4-BE49-F238E27FC236}">
                  <a16:creationId xmlns:a16="http://schemas.microsoft.com/office/drawing/2014/main" id="{627ABC70-B7CC-4543-9F8E-EDAAA45E7EB7}"/>
                </a:ext>
              </a:extLst>
            </p:cNvPr>
            <p:cNvSpPr/>
            <p:nvPr/>
          </p:nvSpPr>
          <p:spPr>
            <a:xfrm>
              <a:off x="543464" y="2967486"/>
              <a:ext cx="11105069" cy="256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After Service is Performed:</a:t>
              </a:r>
            </a:p>
          </p:txBody>
        </p:sp>
      </p:grpSp>
    </p:spTree>
    <p:extLst>
      <p:ext uri="{BB962C8B-B14F-4D97-AF65-F5344CB8AC3E}">
        <p14:creationId xmlns:p14="http://schemas.microsoft.com/office/powerpoint/2010/main" val="336955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lstStyle/>
          <a:p>
            <a:r>
              <a:rPr lang="en-US" dirty="0"/>
              <a:t>API Potential Payload:</a:t>
            </a:r>
          </a:p>
        </p:txBody>
      </p:sp>
      <p:grpSp>
        <p:nvGrpSpPr>
          <p:cNvPr id="15" name="Group 14">
            <a:extLst>
              <a:ext uri="{FF2B5EF4-FFF2-40B4-BE49-F238E27FC236}">
                <a16:creationId xmlns:a16="http://schemas.microsoft.com/office/drawing/2014/main" id="{D5C72DE0-3044-4BF4-97ED-8148C9A2DC4E}"/>
              </a:ext>
            </a:extLst>
          </p:cNvPr>
          <p:cNvGrpSpPr/>
          <p:nvPr/>
        </p:nvGrpSpPr>
        <p:grpSpPr>
          <a:xfrm>
            <a:off x="7155640" y="470893"/>
            <a:ext cx="3583958" cy="4443645"/>
            <a:chOff x="5895703" y="1333042"/>
            <a:chExt cx="4249783" cy="4080636"/>
          </a:xfrm>
        </p:grpSpPr>
        <p:sp>
          <p:nvSpPr>
            <p:cNvPr id="16" name="Rectangle 15">
              <a:extLst>
                <a:ext uri="{FF2B5EF4-FFF2-40B4-BE49-F238E27FC236}">
                  <a16:creationId xmlns:a16="http://schemas.microsoft.com/office/drawing/2014/main" id="{DAEA6342-74A7-4378-83F7-EB9F6EA5C9F8}"/>
                </a:ext>
              </a:extLst>
            </p:cNvPr>
            <p:cNvSpPr/>
            <p:nvPr/>
          </p:nvSpPr>
          <p:spPr>
            <a:xfrm>
              <a:off x="5895703" y="1720633"/>
              <a:ext cx="4249783" cy="3693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US" sz="2000" dirty="0">
                  <a:solidFill>
                    <a:schemeClr val="tx1"/>
                  </a:solidFill>
                </a:rPr>
                <a:t>  Duration to Past Due</a:t>
              </a:r>
            </a:p>
            <a:p>
              <a:pPr marL="548640" lvl="1" indent="-182880">
                <a:buFont typeface="Arial" panose="020B0604020202020204" pitchFamily="34" charset="0"/>
                <a:buChar char="•"/>
              </a:pPr>
              <a:r>
                <a:rPr lang="en-US" sz="2000" dirty="0">
                  <a:solidFill>
                    <a:schemeClr val="tx1"/>
                  </a:solidFill>
                </a:rPr>
                <a:t>Mi. or Km.</a:t>
              </a:r>
            </a:p>
            <a:p>
              <a:pPr marL="548640" lvl="1" indent="-182880">
                <a:buFont typeface="Arial" panose="020B0604020202020204" pitchFamily="34" charset="0"/>
                <a:buChar char="•"/>
              </a:pPr>
              <a:r>
                <a:rPr lang="en-US" sz="2000" dirty="0">
                  <a:solidFill>
                    <a:schemeClr val="tx1"/>
                  </a:solidFill>
                </a:rPr>
                <a:t>Engine Hours</a:t>
              </a:r>
            </a:p>
            <a:p>
              <a:pPr marL="548640" lvl="1" indent="-182880">
                <a:buFont typeface="Arial" panose="020B0604020202020204" pitchFamily="34" charset="0"/>
                <a:buChar char="•"/>
              </a:pPr>
              <a:r>
                <a:rPr lang="en-US" sz="2000" dirty="0">
                  <a:solidFill>
                    <a:schemeClr val="tx1"/>
                  </a:solidFill>
                </a:rPr>
                <a:t>Days</a:t>
              </a:r>
            </a:p>
            <a:p>
              <a:pPr>
                <a:spcBef>
                  <a:spcPts val="1200"/>
                </a:spcBef>
              </a:pPr>
              <a:r>
                <a:rPr lang="en-US" sz="2000" dirty="0">
                  <a:solidFill>
                    <a:schemeClr val="tx1"/>
                  </a:solidFill>
                </a:rPr>
                <a:t>  Parts Required VMRS Codes</a:t>
              </a:r>
            </a:p>
            <a:p>
              <a:pPr lvl="1">
                <a:spcBef>
                  <a:spcPts val="1200"/>
                </a:spcBef>
              </a:pPr>
              <a:endParaRPr lang="en-US" sz="2000" dirty="0">
                <a:solidFill>
                  <a:schemeClr val="tx1"/>
                </a:solidFill>
              </a:endParaRPr>
            </a:p>
          </p:txBody>
        </p:sp>
        <p:sp>
          <p:nvSpPr>
            <p:cNvPr id="17" name="Rectangle 16">
              <a:extLst>
                <a:ext uri="{FF2B5EF4-FFF2-40B4-BE49-F238E27FC236}">
                  <a16:creationId xmlns:a16="http://schemas.microsoft.com/office/drawing/2014/main" id="{3B673024-FF29-4751-8C49-EB3702A1F3F1}"/>
                </a:ext>
              </a:extLst>
            </p:cNvPr>
            <p:cNvSpPr/>
            <p:nvPr/>
          </p:nvSpPr>
          <p:spPr>
            <a:xfrm>
              <a:off x="5895704" y="1333042"/>
              <a:ext cx="4249782" cy="5203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sz="2000" dirty="0">
                  <a:solidFill>
                    <a:schemeClr val="bg1"/>
                  </a:solidFill>
                </a:rPr>
                <a:t>API Payload</a:t>
              </a:r>
            </a:p>
          </p:txBody>
        </p:sp>
      </p:grpSp>
      <p:sp>
        <p:nvSpPr>
          <p:cNvPr id="3" name="TextBox 2">
            <a:extLst>
              <a:ext uri="{FF2B5EF4-FFF2-40B4-BE49-F238E27FC236}">
                <a16:creationId xmlns:a16="http://schemas.microsoft.com/office/drawing/2014/main" id="{F995C419-1C73-C615-F946-6DE52934BAC6}"/>
              </a:ext>
            </a:extLst>
          </p:cNvPr>
          <p:cNvSpPr txBox="1"/>
          <p:nvPr/>
        </p:nvSpPr>
        <p:spPr>
          <a:xfrm>
            <a:off x="247650" y="1250931"/>
            <a:ext cx="6531430" cy="2708434"/>
          </a:xfrm>
          <a:prstGeom prst="rect">
            <a:avLst/>
          </a:prstGeom>
          <a:noFill/>
        </p:spPr>
        <p:txBody>
          <a:bodyPr wrap="square" rtlCol="0">
            <a:spAutoFit/>
          </a:bodyPr>
          <a:lstStyle/>
          <a:p>
            <a:r>
              <a:rPr lang="en-US" b="1" dirty="0"/>
              <a:t>API Payload:</a:t>
            </a:r>
          </a:p>
          <a:p>
            <a:r>
              <a:rPr lang="en-US" dirty="0">
                <a:solidFill>
                  <a:schemeClr val="accent2"/>
                </a:solidFill>
              </a:rPr>
              <a:t>044-A03</a:t>
            </a:r>
            <a:r>
              <a:rPr lang="en-US" dirty="0">
                <a:solidFill>
                  <a:srgbClr val="C00000"/>
                </a:solidFill>
              </a:rPr>
              <a:t>-012</a:t>
            </a:r>
            <a:r>
              <a:rPr lang="en-US" dirty="0"/>
              <a:t> (</a:t>
            </a:r>
            <a:r>
              <a:rPr lang="en-US" dirty="0">
                <a:solidFill>
                  <a:schemeClr val="accent2"/>
                </a:solidFill>
              </a:rPr>
              <a:t>Fuel Filter Replacement </a:t>
            </a:r>
            <a:r>
              <a:rPr lang="en-US" dirty="0">
                <a:solidFill>
                  <a:srgbClr val="C00000"/>
                </a:solidFill>
              </a:rPr>
              <a:t>– Due Soon</a:t>
            </a:r>
            <a:r>
              <a:rPr lang="en-US" dirty="0"/>
              <a:t>)</a:t>
            </a:r>
          </a:p>
          <a:p>
            <a:pPr lvl="1"/>
            <a:r>
              <a:rPr lang="en-US" sz="1600" b="1" dirty="0"/>
              <a:t>Due At Miles: </a:t>
            </a:r>
            <a:r>
              <a:rPr lang="en-US" sz="1600" dirty="0"/>
              <a:t>152,001 </a:t>
            </a:r>
          </a:p>
          <a:p>
            <a:pPr lvl="1"/>
            <a:r>
              <a:rPr lang="en-US" sz="1600" b="1" dirty="0"/>
              <a:t>Due At Kilometers: </a:t>
            </a:r>
            <a:r>
              <a:rPr lang="en-US" sz="1600" dirty="0"/>
              <a:t>244,621</a:t>
            </a:r>
          </a:p>
          <a:p>
            <a:pPr lvl="1"/>
            <a:r>
              <a:rPr lang="en-US" sz="1600" b="1" dirty="0"/>
              <a:t>Engine Hours: </a:t>
            </a:r>
          </a:p>
          <a:p>
            <a:pPr lvl="1"/>
            <a:r>
              <a:rPr lang="en-US" sz="1600" b="1" dirty="0"/>
              <a:t>Days:</a:t>
            </a:r>
            <a:r>
              <a:rPr lang="en-US" sz="1600" dirty="0"/>
              <a:t> </a:t>
            </a:r>
          </a:p>
          <a:p>
            <a:pPr lvl="1"/>
            <a:r>
              <a:rPr lang="en-US" sz="1600" b="1" dirty="0">
                <a:highlight>
                  <a:srgbClr val="FFFF00"/>
                </a:highlight>
              </a:rPr>
              <a:t>Special Message:</a:t>
            </a:r>
          </a:p>
          <a:p>
            <a:r>
              <a:rPr lang="en-US" b="1" dirty="0"/>
              <a:t>Required Parts: </a:t>
            </a:r>
            <a:r>
              <a:rPr lang="en-US" dirty="0"/>
              <a:t>044-002-002,    Qty. 1, Each </a:t>
            </a:r>
            <a:r>
              <a:rPr lang="en-US" sz="1200" dirty="0"/>
              <a:t>(Gallons, Quarts, Liters, Pint – etc.)</a:t>
            </a:r>
          </a:p>
          <a:p>
            <a:r>
              <a:rPr lang="en-US" dirty="0"/>
              <a:t>	(Element - Fuel Filter, Primary)</a:t>
            </a:r>
          </a:p>
          <a:p>
            <a:endParaRPr lang="en-US" dirty="0"/>
          </a:p>
        </p:txBody>
      </p:sp>
    </p:spTree>
    <p:extLst>
      <p:ext uri="{BB962C8B-B14F-4D97-AF65-F5344CB8AC3E}">
        <p14:creationId xmlns:p14="http://schemas.microsoft.com/office/powerpoint/2010/main" val="3254798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lstStyle/>
          <a:p>
            <a:r>
              <a:rPr lang="en-US" dirty="0"/>
              <a:t>API Potential Payload:</a:t>
            </a:r>
          </a:p>
        </p:txBody>
      </p:sp>
      <p:sp>
        <p:nvSpPr>
          <p:cNvPr id="3" name="TextBox 2">
            <a:extLst>
              <a:ext uri="{FF2B5EF4-FFF2-40B4-BE49-F238E27FC236}">
                <a16:creationId xmlns:a16="http://schemas.microsoft.com/office/drawing/2014/main" id="{F995C419-1C73-C615-F946-6DE52934BAC6}"/>
              </a:ext>
            </a:extLst>
          </p:cNvPr>
          <p:cNvSpPr txBox="1"/>
          <p:nvPr/>
        </p:nvSpPr>
        <p:spPr>
          <a:xfrm>
            <a:off x="374467" y="1111594"/>
            <a:ext cx="6531430" cy="646331"/>
          </a:xfrm>
          <a:prstGeom prst="rect">
            <a:avLst/>
          </a:prstGeom>
          <a:noFill/>
        </p:spPr>
        <p:txBody>
          <a:bodyPr wrap="square" rtlCol="0">
            <a:spAutoFit/>
          </a:bodyPr>
          <a:lstStyle/>
          <a:p>
            <a:r>
              <a:rPr lang="en-US" b="1" dirty="0"/>
              <a:t>Parts API End Point:</a:t>
            </a:r>
          </a:p>
          <a:p>
            <a:r>
              <a:rPr lang="en-US" dirty="0"/>
              <a:t>VIN + 044-002-002 to Get Part Numbers &amp; Descriptions!</a:t>
            </a:r>
          </a:p>
        </p:txBody>
      </p:sp>
      <p:pic>
        <p:nvPicPr>
          <p:cNvPr id="8" name="Picture 7">
            <a:extLst>
              <a:ext uri="{FF2B5EF4-FFF2-40B4-BE49-F238E27FC236}">
                <a16:creationId xmlns:a16="http://schemas.microsoft.com/office/drawing/2014/main" id="{8E7FA2B1-9F92-1474-0F64-C404DA693374}"/>
              </a:ext>
            </a:extLst>
          </p:cNvPr>
          <p:cNvPicPr>
            <a:picLocks noChangeAspect="1"/>
          </p:cNvPicPr>
          <p:nvPr/>
        </p:nvPicPr>
        <p:blipFill>
          <a:blip r:embed="rId2"/>
          <a:stretch>
            <a:fillRect/>
          </a:stretch>
        </p:blipFill>
        <p:spPr>
          <a:xfrm>
            <a:off x="1170807" y="1992415"/>
            <a:ext cx="1705260" cy="3440702"/>
          </a:xfrm>
          <a:prstGeom prst="rect">
            <a:avLst/>
          </a:prstGeom>
        </p:spPr>
      </p:pic>
      <p:pic>
        <p:nvPicPr>
          <p:cNvPr id="5" name="Picture 4">
            <a:extLst>
              <a:ext uri="{FF2B5EF4-FFF2-40B4-BE49-F238E27FC236}">
                <a16:creationId xmlns:a16="http://schemas.microsoft.com/office/drawing/2014/main" id="{777AEF0A-FA51-09A8-F484-3D192F11C222}"/>
              </a:ext>
            </a:extLst>
          </p:cNvPr>
          <p:cNvPicPr>
            <a:picLocks noChangeAspect="1"/>
          </p:cNvPicPr>
          <p:nvPr/>
        </p:nvPicPr>
        <p:blipFill>
          <a:blip r:embed="rId3"/>
          <a:stretch>
            <a:fillRect/>
          </a:stretch>
        </p:blipFill>
        <p:spPr>
          <a:xfrm>
            <a:off x="3554513" y="2400687"/>
            <a:ext cx="7466680" cy="2624159"/>
          </a:xfrm>
          <a:prstGeom prst="rect">
            <a:avLst/>
          </a:prstGeom>
        </p:spPr>
      </p:pic>
    </p:spTree>
    <p:extLst>
      <p:ext uri="{BB962C8B-B14F-4D97-AF65-F5344CB8AC3E}">
        <p14:creationId xmlns:p14="http://schemas.microsoft.com/office/powerpoint/2010/main" val="2224952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lstStyle/>
          <a:p>
            <a:r>
              <a:rPr lang="en-US" dirty="0"/>
              <a:t>API Potential Payload:</a:t>
            </a:r>
          </a:p>
        </p:txBody>
      </p:sp>
      <p:pic>
        <p:nvPicPr>
          <p:cNvPr id="10" name="Picture 9">
            <a:extLst>
              <a:ext uri="{FF2B5EF4-FFF2-40B4-BE49-F238E27FC236}">
                <a16:creationId xmlns:a16="http://schemas.microsoft.com/office/drawing/2014/main" id="{3B08F837-3F5D-8E35-9960-DB01F4E169C4}"/>
              </a:ext>
            </a:extLst>
          </p:cNvPr>
          <p:cNvPicPr>
            <a:picLocks noChangeAspect="1"/>
          </p:cNvPicPr>
          <p:nvPr/>
        </p:nvPicPr>
        <p:blipFill rotWithShape="1">
          <a:blip r:embed="rId3"/>
          <a:srcRect t="6960"/>
          <a:stretch/>
        </p:blipFill>
        <p:spPr>
          <a:xfrm>
            <a:off x="313508" y="1184365"/>
            <a:ext cx="6140866" cy="3999412"/>
          </a:xfrm>
          <a:prstGeom prst="rect">
            <a:avLst/>
          </a:prstGeom>
          <a:ln>
            <a:solidFill>
              <a:schemeClr val="tx1"/>
            </a:solidFill>
          </a:ln>
        </p:spPr>
      </p:pic>
      <p:sp>
        <p:nvSpPr>
          <p:cNvPr id="4" name="TextBox 3">
            <a:extLst>
              <a:ext uri="{FF2B5EF4-FFF2-40B4-BE49-F238E27FC236}">
                <a16:creationId xmlns:a16="http://schemas.microsoft.com/office/drawing/2014/main" id="{9E2DE00A-6D78-6891-4B38-0F83E34A2B4F}"/>
              </a:ext>
            </a:extLst>
          </p:cNvPr>
          <p:cNvSpPr txBox="1"/>
          <p:nvPr/>
        </p:nvSpPr>
        <p:spPr>
          <a:xfrm>
            <a:off x="6522720" y="1486062"/>
            <a:ext cx="5355772" cy="2400657"/>
          </a:xfrm>
          <a:prstGeom prst="rect">
            <a:avLst/>
          </a:prstGeom>
          <a:noFill/>
        </p:spPr>
        <p:txBody>
          <a:bodyPr wrap="square" rtlCol="0">
            <a:spAutoFit/>
          </a:bodyPr>
          <a:lstStyle/>
          <a:p>
            <a:r>
              <a:rPr lang="en-US" sz="2400" b="1" dirty="0"/>
              <a:t>API Payload:</a:t>
            </a:r>
          </a:p>
          <a:p>
            <a:pPr marL="285750" indent="-285750">
              <a:buFont typeface="Arial" panose="020B0604020202020204" pitchFamily="34" charset="0"/>
              <a:buChar char="•"/>
            </a:pPr>
            <a:r>
              <a:rPr lang="en-US" b="1" dirty="0">
                <a:solidFill>
                  <a:schemeClr val="accent5"/>
                </a:solidFill>
              </a:rPr>
              <a:t>GET: </a:t>
            </a:r>
            <a:r>
              <a:rPr lang="en-US" dirty="0"/>
              <a:t>VIN Maintenance Data</a:t>
            </a:r>
          </a:p>
          <a:p>
            <a:pPr marL="285750" indent="-285750">
              <a:buFont typeface="Arial" panose="020B0604020202020204" pitchFamily="34" charset="0"/>
              <a:buChar char="•"/>
            </a:pPr>
            <a:r>
              <a:rPr lang="en-US" b="1" dirty="0">
                <a:solidFill>
                  <a:srgbClr val="C00000"/>
                </a:solidFill>
              </a:rPr>
              <a:t>POST: </a:t>
            </a:r>
            <a:r>
              <a:rPr lang="en-US" dirty="0"/>
              <a:t>VIN Maintenance Data (For Updates)</a:t>
            </a:r>
          </a:p>
          <a:p>
            <a:pPr marL="285750" indent="-285750">
              <a:buFont typeface="Arial" panose="020B0604020202020204" pitchFamily="34" charset="0"/>
              <a:buChar char="•"/>
            </a:pPr>
            <a:r>
              <a:rPr lang="en-US" b="1" dirty="0">
                <a:solidFill>
                  <a:schemeClr val="accent5"/>
                </a:solidFill>
              </a:rPr>
              <a:t>GET: </a:t>
            </a:r>
            <a:r>
              <a:rPr lang="en-US" dirty="0"/>
              <a:t>Parts Details (Send VIN + Part</a:t>
            </a:r>
            <a:r>
              <a:rPr lang="en-US" sz="1100" dirty="0"/>
              <a:t>(s) </a:t>
            </a:r>
            <a:r>
              <a:rPr lang="en-US" dirty="0"/>
              <a:t>VMRS)</a:t>
            </a:r>
          </a:p>
          <a:p>
            <a:pPr marL="285750" indent="-285750">
              <a:buFont typeface="Arial" panose="020B0604020202020204" pitchFamily="34" charset="0"/>
              <a:buChar char="•"/>
            </a:pPr>
            <a:r>
              <a:rPr lang="en-US" b="1" dirty="0">
                <a:solidFill>
                  <a:schemeClr val="accent5"/>
                </a:solidFill>
              </a:rPr>
              <a:t>GET: </a:t>
            </a:r>
            <a:r>
              <a:rPr lang="en-US" dirty="0"/>
              <a:t>Service Information (Send VIN +</a:t>
            </a:r>
            <a:r>
              <a:rPr lang="en-US" sz="1100" dirty="0"/>
              <a:t> </a:t>
            </a:r>
            <a:r>
              <a:rPr lang="en-US" dirty="0"/>
              <a:t>Op</a:t>
            </a:r>
            <a:r>
              <a:rPr lang="en-US" sz="1100" dirty="0"/>
              <a:t>(s)</a:t>
            </a:r>
            <a:r>
              <a:rPr lang="en-US" dirty="0"/>
              <a:t> VMRS)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811992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lstStyle/>
          <a:p>
            <a:r>
              <a:rPr lang="en-US" dirty="0"/>
              <a:t>RP 802F: </a:t>
            </a:r>
            <a:r>
              <a:rPr lang="en-US" b="0" dirty="0"/>
              <a:t>Update required for RP 802F to “G” (T)</a:t>
            </a:r>
          </a:p>
        </p:txBody>
      </p:sp>
      <p:pic>
        <p:nvPicPr>
          <p:cNvPr id="17" name="Picture 16">
            <a:extLst>
              <a:ext uri="{FF2B5EF4-FFF2-40B4-BE49-F238E27FC236}">
                <a16:creationId xmlns:a16="http://schemas.microsoft.com/office/drawing/2014/main" id="{4957ED5E-422C-AC3B-2EAD-A7E3BF3D23D1}"/>
              </a:ext>
            </a:extLst>
          </p:cNvPr>
          <p:cNvPicPr>
            <a:picLocks noChangeAspect="1"/>
          </p:cNvPicPr>
          <p:nvPr/>
        </p:nvPicPr>
        <p:blipFill>
          <a:blip r:embed="rId2"/>
          <a:stretch>
            <a:fillRect/>
          </a:stretch>
        </p:blipFill>
        <p:spPr>
          <a:xfrm>
            <a:off x="2595154" y="1050115"/>
            <a:ext cx="6653349" cy="4699874"/>
          </a:xfrm>
          <a:prstGeom prst="rect">
            <a:avLst/>
          </a:prstGeom>
        </p:spPr>
      </p:pic>
    </p:spTree>
    <p:extLst>
      <p:ext uri="{BB962C8B-B14F-4D97-AF65-F5344CB8AC3E}">
        <p14:creationId xmlns:p14="http://schemas.microsoft.com/office/powerpoint/2010/main" val="2049686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lstStyle/>
          <a:p>
            <a:r>
              <a:rPr lang="en-US" dirty="0"/>
              <a:t>Purpose &amp; Scope:</a:t>
            </a:r>
          </a:p>
        </p:txBody>
      </p:sp>
      <p:sp>
        <p:nvSpPr>
          <p:cNvPr id="6" name="Content Placeholder 2">
            <a:extLst>
              <a:ext uri="{FF2B5EF4-FFF2-40B4-BE49-F238E27FC236}">
                <a16:creationId xmlns:a16="http://schemas.microsoft.com/office/drawing/2014/main" id="{74560B4C-8C9B-4ACD-9BC4-7D8957B3FC32}"/>
              </a:ext>
            </a:extLst>
          </p:cNvPr>
          <p:cNvSpPr>
            <a:spLocks noGrp="1"/>
          </p:cNvSpPr>
          <p:nvPr>
            <p:ph idx="1"/>
          </p:nvPr>
        </p:nvSpPr>
        <p:spPr>
          <a:xfrm>
            <a:off x="344775" y="1231641"/>
            <a:ext cx="11422504" cy="4513916"/>
          </a:xfrm>
        </p:spPr>
        <p:txBody>
          <a:bodyPr>
            <a:normAutofit/>
          </a:bodyPr>
          <a:lstStyle/>
          <a:p>
            <a:pPr marL="0" indent="0">
              <a:buNone/>
            </a:pPr>
            <a:r>
              <a:rPr lang="en-US" dirty="0"/>
              <a:t>To develop a Code Key and/or Instruction Set of </a:t>
            </a:r>
            <a:r>
              <a:rPr lang="en-US" u="sng" dirty="0"/>
              <a:t>maintenance Labor alerts </a:t>
            </a:r>
            <a:r>
              <a:rPr lang="en-US" dirty="0"/>
              <a:t>to be used as a common language that will indicate when maintenance labor is required to be performed!</a:t>
            </a:r>
          </a:p>
          <a:p>
            <a:pPr marL="0" indent="0">
              <a:buNone/>
            </a:pPr>
            <a:endParaRPr lang="en-US" sz="1600" dirty="0"/>
          </a:p>
          <a:p>
            <a:pPr marL="0" indent="0">
              <a:buNone/>
            </a:pPr>
            <a:r>
              <a:rPr lang="en-US" dirty="0"/>
              <a:t>These alerts can be used across all vehicle original equipment manufacturers (OEMs), engine manufacturers and component suppliers.</a:t>
            </a:r>
          </a:p>
          <a:p>
            <a:pPr algn="ctr"/>
            <a:endParaRPr lang="en-US" sz="2400" dirty="0"/>
          </a:p>
        </p:txBody>
      </p:sp>
      <p:sp>
        <p:nvSpPr>
          <p:cNvPr id="3" name="Rectangle 2">
            <a:extLst>
              <a:ext uri="{FF2B5EF4-FFF2-40B4-BE49-F238E27FC236}">
                <a16:creationId xmlns:a16="http://schemas.microsoft.com/office/drawing/2014/main" id="{EE4B06BC-157E-4483-807A-C5A49DD20674}"/>
              </a:ext>
            </a:extLst>
          </p:cNvPr>
          <p:cNvSpPr/>
          <p:nvPr/>
        </p:nvSpPr>
        <p:spPr>
          <a:xfrm>
            <a:off x="344776" y="4357389"/>
            <a:ext cx="11607738" cy="1362270"/>
          </a:xfrm>
          <a:prstGeom prst="rect">
            <a:avLst/>
          </a:prstGeom>
          <a:solidFill>
            <a:srgbClr val="003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800" dirty="0">
                <a:solidFill>
                  <a:srgbClr val="FFFF00"/>
                </a:solidFill>
              </a:rPr>
              <a:t>Preventive Parts Replacements: </a:t>
            </a:r>
            <a:r>
              <a:rPr lang="en-US" sz="2800" dirty="0"/>
              <a:t>Through multiple meetings and excellent collaboration we have found an approach that only requires ONE additional code key for </a:t>
            </a:r>
            <a:r>
              <a:rPr lang="en-US" sz="2800" dirty="0">
                <a:solidFill>
                  <a:srgbClr val="FFFF00"/>
                </a:solidFill>
              </a:rPr>
              <a:t>Maintenance Items Only!</a:t>
            </a:r>
          </a:p>
        </p:txBody>
      </p:sp>
    </p:spTree>
    <p:extLst>
      <p:ext uri="{BB962C8B-B14F-4D97-AF65-F5344CB8AC3E}">
        <p14:creationId xmlns:p14="http://schemas.microsoft.com/office/powerpoint/2010/main" val="32487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lstStyle/>
          <a:p>
            <a:r>
              <a:rPr lang="en-US" dirty="0"/>
              <a:t>RP 802F: </a:t>
            </a:r>
            <a:r>
              <a:rPr lang="en-US" b="0" u="sng" dirty="0"/>
              <a:t>Example</a:t>
            </a:r>
            <a:r>
              <a:rPr lang="en-US" b="0" dirty="0"/>
              <a:t> Paragraph for Document</a:t>
            </a:r>
          </a:p>
        </p:txBody>
      </p:sp>
      <p:sp>
        <p:nvSpPr>
          <p:cNvPr id="6" name="TextBox 5">
            <a:extLst>
              <a:ext uri="{FF2B5EF4-FFF2-40B4-BE49-F238E27FC236}">
                <a16:creationId xmlns:a16="http://schemas.microsoft.com/office/drawing/2014/main" id="{129371AF-4F9E-4157-8F7C-C25451A9F54A}"/>
              </a:ext>
            </a:extLst>
          </p:cNvPr>
          <p:cNvSpPr txBox="1"/>
          <p:nvPr/>
        </p:nvSpPr>
        <p:spPr>
          <a:xfrm>
            <a:off x="410210" y="1094177"/>
            <a:ext cx="10810240" cy="1477328"/>
          </a:xfrm>
          <a:prstGeom prst="rect">
            <a:avLst/>
          </a:prstGeom>
          <a:noFill/>
        </p:spPr>
        <p:txBody>
          <a:bodyPr wrap="square" rtlCol="0">
            <a:spAutoFit/>
          </a:bodyPr>
          <a:lstStyle/>
          <a:p>
            <a:r>
              <a:rPr lang="en-US" sz="2400" b="1" dirty="0"/>
              <a:t>One Example: Component Level Codes “Code Key 33”</a:t>
            </a:r>
          </a:p>
          <a:p>
            <a:endParaRPr lang="en-US" sz="2400" b="1" dirty="0">
              <a:solidFill>
                <a:srgbClr val="FF0000"/>
              </a:solidFill>
            </a:endParaRPr>
          </a:p>
          <a:p>
            <a:endParaRPr lang="en-US" sz="1800" b="0" i="0" u="none" strike="noStrike" baseline="0" dirty="0">
              <a:solidFill>
                <a:srgbClr val="FF0000"/>
              </a:solidFill>
              <a:latin typeface="Times New Roman" panose="02020603050405020304" pitchFamily="18" charset="0"/>
            </a:endParaRPr>
          </a:p>
          <a:p>
            <a:endParaRPr lang="en-US" sz="2400" b="1" dirty="0"/>
          </a:p>
        </p:txBody>
      </p:sp>
      <p:sp>
        <p:nvSpPr>
          <p:cNvPr id="3" name="TextBox 2">
            <a:extLst>
              <a:ext uri="{FF2B5EF4-FFF2-40B4-BE49-F238E27FC236}">
                <a16:creationId xmlns:a16="http://schemas.microsoft.com/office/drawing/2014/main" id="{4178287A-1E67-6B45-61FC-4D66DD2B6FB2}"/>
              </a:ext>
            </a:extLst>
          </p:cNvPr>
          <p:cNvSpPr txBox="1"/>
          <p:nvPr/>
        </p:nvSpPr>
        <p:spPr>
          <a:xfrm>
            <a:off x="410210" y="1742948"/>
            <a:ext cx="11294110" cy="3231654"/>
          </a:xfrm>
          <a:prstGeom prst="rect">
            <a:avLst/>
          </a:prstGeom>
          <a:noFill/>
        </p:spPr>
        <p:txBody>
          <a:bodyPr wrap="square">
            <a:spAutoFit/>
          </a:bodyPr>
          <a:lstStyle/>
          <a:p>
            <a:r>
              <a:rPr lang="en-US" sz="2000" dirty="0"/>
              <a:t>In order to provide a </a:t>
            </a:r>
            <a:r>
              <a:rPr lang="en-US" sz="2000" dirty="0">
                <a:highlight>
                  <a:srgbClr val="FFFF00"/>
                </a:highlight>
              </a:rPr>
              <a:t>common generic term for </a:t>
            </a:r>
            <a:r>
              <a:rPr lang="en-US" sz="2000" u="sng" dirty="0">
                <a:highlight>
                  <a:srgbClr val="FFFF00"/>
                </a:highlight>
              </a:rPr>
              <a:t>each part </a:t>
            </a:r>
            <a:r>
              <a:rPr lang="en-US" sz="2000" dirty="0">
                <a:highlight>
                  <a:srgbClr val="FFFF00"/>
                </a:highlight>
              </a:rPr>
              <a:t>within a vehicle</a:t>
            </a:r>
            <a:r>
              <a:rPr lang="en-US" sz="2000" dirty="0"/>
              <a:t>, the system and assembly codes are further subdivided to the component level. This is accomplished through the use of an additional three-digit part identifier code. These codes should not be confused with the manufacturers 'or suppliers' unique identification(part) numbers, but rather should be considered universal identifiers or </a:t>
            </a:r>
            <a:r>
              <a:rPr lang="en-US" sz="2000" u="sng" dirty="0">
                <a:highlight>
                  <a:srgbClr val="FFFF00"/>
                </a:highlight>
              </a:rPr>
              <a:t>generic terms for the part</a:t>
            </a:r>
            <a:r>
              <a:rPr lang="en-US" sz="2000" dirty="0"/>
              <a:t>. For example, a front brake lining can be identified by the following combination of System/As­sembly/Component codes-013-001-015.</a:t>
            </a:r>
          </a:p>
          <a:p>
            <a:endParaRPr lang="en-US" sz="2000" dirty="0"/>
          </a:p>
          <a:p>
            <a:r>
              <a:rPr lang="en-US" sz="2000" dirty="0"/>
              <a:t>A complete listing of Code Key 33 appears else where in the VMRS Implementation Handbook.</a:t>
            </a:r>
          </a:p>
          <a:p>
            <a:endParaRPr lang="en-US" sz="2000" dirty="0"/>
          </a:p>
          <a:p>
            <a:pPr algn="ctr"/>
            <a:r>
              <a:rPr lang="en-US" sz="2400" b="1" dirty="0">
                <a:solidFill>
                  <a:srgbClr val="003C86"/>
                </a:solidFill>
              </a:rPr>
              <a:t>This code key should be leverage when implementing Predictive Repair strategies!</a:t>
            </a:r>
          </a:p>
        </p:txBody>
      </p:sp>
    </p:spTree>
    <p:extLst>
      <p:ext uri="{BB962C8B-B14F-4D97-AF65-F5344CB8AC3E}">
        <p14:creationId xmlns:p14="http://schemas.microsoft.com/office/powerpoint/2010/main" val="1848093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normAutofit/>
          </a:bodyPr>
          <a:lstStyle/>
          <a:p>
            <a:r>
              <a:rPr lang="en-US" dirty="0"/>
              <a:t>RP 802F: </a:t>
            </a:r>
            <a:r>
              <a:rPr lang="en-US" b="0" dirty="0">
                <a:highlight>
                  <a:srgbClr val="FFFF00"/>
                </a:highlight>
              </a:rPr>
              <a:t>Proposed Added Paragraph for RP</a:t>
            </a:r>
          </a:p>
        </p:txBody>
      </p:sp>
      <p:sp>
        <p:nvSpPr>
          <p:cNvPr id="6" name="TextBox 5">
            <a:extLst>
              <a:ext uri="{FF2B5EF4-FFF2-40B4-BE49-F238E27FC236}">
                <a16:creationId xmlns:a16="http://schemas.microsoft.com/office/drawing/2014/main" id="{129371AF-4F9E-4157-8F7C-C25451A9F54A}"/>
              </a:ext>
            </a:extLst>
          </p:cNvPr>
          <p:cNvSpPr txBox="1"/>
          <p:nvPr/>
        </p:nvSpPr>
        <p:spPr>
          <a:xfrm>
            <a:off x="410210" y="1094177"/>
            <a:ext cx="10810240" cy="1477328"/>
          </a:xfrm>
          <a:prstGeom prst="rect">
            <a:avLst/>
          </a:prstGeom>
          <a:noFill/>
        </p:spPr>
        <p:txBody>
          <a:bodyPr wrap="square" rtlCol="0">
            <a:spAutoFit/>
          </a:bodyPr>
          <a:lstStyle/>
          <a:p>
            <a:r>
              <a:rPr lang="en-US" sz="2400" b="1" dirty="0"/>
              <a:t>Maintenance Labor Alerts “Code Key </a:t>
            </a:r>
            <a:r>
              <a:rPr lang="en-US" sz="2400" b="1" dirty="0">
                <a:highlight>
                  <a:srgbClr val="FFFF00"/>
                </a:highlight>
              </a:rPr>
              <a:t>XX</a:t>
            </a:r>
            <a:r>
              <a:rPr lang="en-US" sz="2400" b="1" dirty="0"/>
              <a:t>”</a:t>
            </a:r>
          </a:p>
          <a:p>
            <a:endParaRPr lang="en-US" sz="2400" b="1" dirty="0">
              <a:solidFill>
                <a:srgbClr val="FF0000"/>
              </a:solidFill>
            </a:endParaRPr>
          </a:p>
          <a:p>
            <a:endParaRPr lang="en-US" sz="1800" b="0" i="0" u="none" strike="noStrike" baseline="0" dirty="0">
              <a:solidFill>
                <a:srgbClr val="FF0000"/>
              </a:solidFill>
              <a:latin typeface="Times New Roman" panose="02020603050405020304" pitchFamily="18" charset="0"/>
            </a:endParaRPr>
          </a:p>
          <a:p>
            <a:endParaRPr lang="en-US" sz="2400" b="1" dirty="0"/>
          </a:p>
        </p:txBody>
      </p:sp>
      <p:sp>
        <p:nvSpPr>
          <p:cNvPr id="3" name="TextBox 2">
            <a:extLst>
              <a:ext uri="{FF2B5EF4-FFF2-40B4-BE49-F238E27FC236}">
                <a16:creationId xmlns:a16="http://schemas.microsoft.com/office/drawing/2014/main" id="{4178287A-1E67-6B45-61FC-4D66DD2B6FB2}"/>
              </a:ext>
            </a:extLst>
          </p:cNvPr>
          <p:cNvSpPr txBox="1"/>
          <p:nvPr/>
        </p:nvSpPr>
        <p:spPr>
          <a:xfrm>
            <a:off x="410210" y="1671030"/>
            <a:ext cx="11294110" cy="4062651"/>
          </a:xfrm>
          <a:prstGeom prst="rect">
            <a:avLst/>
          </a:prstGeom>
          <a:noFill/>
        </p:spPr>
        <p:txBody>
          <a:bodyPr wrap="square">
            <a:spAutoFit/>
          </a:bodyPr>
          <a:lstStyle/>
          <a:p>
            <a:pPr>
              <a:spcAft>
                <a:spcPts val="600"/>
              </a:spcAft>
            </a:pPr>
            <a:r>
              <a:rPr lang="en-US" dirty="0"/>
              <a:t>Code Key XX enables the creation of standardizing the Maintenance &amp; Inspections Alert requirements. This will also enable the ability to be digitally communicated between integrated vehicle manufacturers and component suppliers, fleet management systems and service providers in a common identification format. This key can be leveraged to improve accuracy of work accomplishment by identifying each desired maintenance item that is required by event. </a:t>
            </a:r>
          </a:p>
          <a:p>
            <a:r>
              <a:rPr lang="en-US" sz="1400" b="1" i="1" dirty="0"/>
              <a:t>Below is an example of a required Engine Oil Change that also requires the fuel filter to be replaced soon:</a:t>
            </a:r>
          </a:p>
          <a:p>
            <a:endParaRPr lang="en-US" b="1" dirty="0"/>
          </a:p>
          <a:p>
            <a:endParaRPr lang="en-US" b="1" dirty="0"/>
          </a:p>
          <a:p>
            <a:endParaRPr lang="en-US" b="1" dirty="0"/>
          </a:p>
          <a:p>
            <a:endParaRPr lang="en-US" b="1" dirty="0"/>
          </a:p>
          <a:p>
            <a:r>
              <a:rPr lang="en-US" i="1" dirty="0">
                <a:latin typeface="Calibri" panose="020F0502020204030204" pitchFamily="34" charset="0"/>
              </a:rPr>
              <a:t>Note: Refer to RP 545 provides support for implementation of key performance indicators (KPI’s) that fleet management can use to track the performance of its vehicle operations.</a:t>
            </a:r>
          </a:p>
          <a:p>
            <a:endParaRPr lang="en-US" sz="1100" i="1" dirty="0">
              <a:latin typeface="Calibri" panose="020F0502020204030204" pitchFamily="34" charset="0"/>
            </a:endParaRPr>
          </a:p>
          <a:p>
            <a:r>
              <a:rPr lang="en-US" sz="1600" b="1" dirty="0"/>
              <a:t>Maintenance Definition: </a:t>
            </a:r>
            <a:r>
              <a:rPr lang="en-US" sz="1600" dirty="0">
                <a:effectLst/>
                <a:latin typeface="Calibri" panose="020F0502020204030204" pitchFamily="34" charset="0"/>
                <a:ea typeface="Calibri" panose="020F0502020204030204" pitchFamily="34" charset="0"/>
              </a:rPr>
              <a:t>Preventive maintenance is the </a:t>
            </a:r>
            <a:r>
              <a:rPr lang="en-US" sz="1600" b="1" dirty="0">
                <a:effectLst/>
                <a:latin typeface="Calibri" panose="020F0502020204030204" pitchFamily="34" charset="0"/>
                <a:ea typeface="Calibri" panose="020F0502020204030204" pitchFamily="34" charset="0"/>
              </a:rPr>
              <a:t>act of performing regularly scheduled maintenance activities</a:t>
            </a:r>
            <a:r>
              <a:rPr lang="en-US" sz="1600" dirty="0">
                <a:effectLst/>
                <a:latin typeface="Calibri" panose="020F0502020204030204" pitchFamily="34" charset="0"/>
                <a:ea typeface="Calibri" panose="020F0502020204030204" pitchFamily="34" charset="0"/>
              </a:rPr>
              <a:t> to help prevent unexpected failures in the future. – </a:t>
            </a:r>
            <a:r>
              <a:rPr lang="en-US" sz="1600" i="1" dirty="0">
                <a:effectLst/>
                <a:latin typeface="Calibri" panose="020F0502020204030204" pitchFamily="34" charset="0"/>
                <a:ea typeface="Calibri" panose="020F0502020204030204" pitchFamily="34" charset="0"/>
              </a:rPr>
              <a:t>Examples include but not limited to Oil Change Service at 75K Miles, Transmission Fluid Flush and Change at 300K Miles, Adding Coolant at a regular service, Valve Lash Adjustment at 500K Miles. </a:t>
            </a:r>
            <a:endParaRPr lang="en-US" dirty="0"/>
          </a:p>
        </p:txBody>
      </p:sp>
      <p:graphicFrame>
        <p:nvGraphicFramePr>
          <p:cNvPr id="4" name="Table 4">
            <a:extLst>
              <a:ext uri="{FF2B5EF4-FFF2-40B4-BE49-F238E27FC236}">
                <a16:creationId xmlns:a16="http://schemas.microsoft.com/office/drawing/2014/main" id="{78D43872-D8A9-425F-83E1-172737048B19}"/>
              </a:ext>
            </a:extLst>
          </p:cNvPr>
          <p:cNvGraphicFramePr>
            <a:graphicFrameLocks noGrp="1"/>
          </p:cNvGraphicFramePr>
          <p:nvPr>
            <p:extLst>
              <p:ext uri="{D42A27DB-BD31-4B8C-83A1-F6EECF244321}">
                <p14:modId xmlns:p14="http://schemas.microsoft.com/office/powerpoint/2010/main" val="4049215364"/>
              </p:ext>
            </p:extLst>
          </p:nvPr>
        </p:nvGraphicFramePr>
        <p:xfrm>
          <a:off x="487681" y="3179164"/>
          <a:ext cx="6545221" cy="762000"/>
        </p:xfrm>
        <a:graphic>
          <a:graphicData uri="http://schemas.openxmlformats.org/drawingml/2006/table">
            <a:tbl>
              <a:tblPr firstRow="1" bandRow="1">
                <a:tableStyleId>{5C22544A-7EE6-4342-B048-85BDC9FD1C3A}</a:tableStyleId>
              </a:tblPr>
              <a:tblGrid>
                <a:gridCol w="784010">
                  <a:extLst>
                    <a:ext uri="{9D8B030D-6E8A-4147-A177-3AD203B41FA5}">
                      <a16:colId xmlns:a16="http://schemas.microsoft.com/office/drawing/2014/main" val="3342009982"/>
                    </a:ext>
                  </a:extLst>
                </a:gridCol>
                <a:gridCol w="2754124">
                  <a:extLst>
                    <a:ext uri="{9D8B030D-6E8A-4147-A177-3AD203B41FA5}">
                      <a16:colId xmlns:a16="http://schemas.microsoft.com/office/drawing/2014/main" val="2062645157"/>
                    </a:ext>
                  </a:extLst>
                </a:gridCol>
                <a:gridCol w="1270341">
                  <a:extLst>
                    <a:ext uri="{9D8B030D-6E8A-4147-A177-3AD203B41FA5}">
                      <a16:colId xmlns:a16="http://schemas.microsoft.com/office/drawing/2014/main" val="949787849"/>
                    </a:ext>
                  </a:extLst>
                </a:gridCol>
                <a:gridCol w="1736746">
                  <a:extLst>
                    <a:ext uri="{9D8B030D-6E8A-4147-A177-3AD203B41FA5}">
                      <a16:colId xmlns:a16="http://schemas.microsoft.com/office/drawing/2014/main" val="3841198419"/>
                    </a:ext>
                  </a:extLst>
                </a:gridCol>
              </a:tblGrid>
              <a:tr h="223220">
                <a:tc>
                  <a:txBody>
                    <a:bodyPr/>
                    <a:lstStyle/>
                    <a:p>
                      <a:pPr algn="ctr"/>
                      <a:r>
                        <a:rPr lang="en-US" sz="1100" dirty="0">
                          <a:solidFill>
                            <a:schemeClr val="bg1"/>
                          </a:solidFill>
                        </a:rPr>
                        <a:t>Code </a:t>
                      </a:r>
                      <a:r>
                        <a:rPr lang="en-US" sz="1100" dirty="0">
                          <a:solidFill>
                            <a:srgbClr val="FFFF00"/>
                          </a:solidFill>
                        </a:rPr>
                        <a:t>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100" dirty="0">
                          <a:solidFill>
                            <a:schemeClr val="bg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Code Key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100" dirty="0">
                          <a:solidFill>
                            <a:schemeClr val="bg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840864289"/>
                  </a:ext>
                </a:extLst>
              </a:tr>
              <a:tr h="216654">
                <a:tc>
                  <a:txBody>
                    <a:bodyPr/>
                    <a:lstStyle/>
                    <a:p>
                      <a:pPr algn="ctr"/>
                      <a:r>
                        <a:rPr lang="en-US" sz="1050" dirty="0">
                          <a:solidFill>
                            <a:schemeClr val="tx1"/>
                          </a:solidFill>
                        </a:rPr>
                        <a:t>045-A02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rPr>
                        <a:t>Engine Oil and Filter - Replacement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1"/>
                          </a:solidFill>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1"/>
                          </a:solidFill>
                        </a:rPr>
                        <a:t>Due Soon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7154556"/>
                  </a:ext>
                </a:extLst>
              </a:tr>
              <a:tr h="216654">
                <a:tc>
                  <a:txBody>
                    <a:bodyPr/>
                    <a:lstStyle/>
                    <a:p>
                      <a:pPr algn="ctr"/>
                      <a:r>
                        <a:rPr lang="en-US" sz="1050" dirty="0">
                          <a:solidFill>
                            <a:schemeClr val="tx1"/>
                          </a:solidFill>
                        </a:rPr>
                        <a:t>044-A03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rPr>
                        <a:t>Fuel Filter (Engine Mounted) - Replacement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1"/>
                          </a:solidFill>
                        </a:rPr>
                        <a:t>Past Due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2034762"/>
                  </a:ext>
                </a:extLst>
              </a:tr>
            </a:tbl>
          </a:graphicData>
        </a:graphic>
      </p:graphicFrame>
    </p:spTree>
    <p:extLst>
      <p:ext uri="{BB962C8B-B14F-4D97-AF65-F5344CB8AC3E}">
        <p14:creationId xmlns:p14="http://schemas.microsoft.com/office/powerpoint/2010/main" val="3551384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lstStyle/>
          <a:p>
            <a:r>
              <a:rPr lang="en-US" dirty="0"/>
              <a:t>RP 802F: </a:t>
            </a:r>
            <a:r>
              <a:rPr lang="en-US" u="sng" dirty="0"/>
              <a:t>Advantages</a:t>
            </a:r>
            <a:r>
              <a:rPr lang="en-US" dirty="0"/>
              <a:t> to VMRS</a:t>
            </a:r>
          </a:p>
        </p:txBody>
      </p:sp>
      <p:sp>
        <p:nvSpPr>
          <p:cNvPr id="6" name="TextBox 5">
            <a:extLst>
              <a:ext uri="{FF2B5EF4-FFF2-40B4-BE49-F238E27FC236}">
                <a16:creationId xmlns:a16="http://schemas.microsoft.com/office/drawing/2014/main" id="{129371AF-4F9E-4157-8F7C-C25451A9F54A}"/>
              </a:ext>
            </a:extLst>
          </p:cNvPr>
          <p:cNvSpPr txBox="1"/>
          <p:nvPr/>
        </p:nvSpPr>
        <p:spPr>
          <a:xfrm>
            <a:off x="410210" y="1094177"/>
            <a:ext cx="10810240" cy="1046440"/>
          </a:xfrm>
          <a:prstGeom prst="rect">
            <a:avLst/>
          </a:prstGeom>
          <a:noFill/>
        </p:spPr>
        <p:txBody>
          <a:bodyPr wrap="square" rtlCol="0">
            <a:spAutoFit/>
          </a:bodyPr>
          <a:lstStyle/>
          <a:p>
            <a:r>
              <a:rPr lang="en-US" sz="2000" b="1" i="0" u="none" strike="noStrike" baseline="0" dirty="0">
                <a:solidFill>
                  <a:srgbClr val="535051"/>
                </a:solidFill>
                <a:latin typeface="Arial" panose="020B0604020202020204" pitchFamily="34" charset="0"/>
              </a:rPr>
              <a:t>There are 15 dis</a:t>
            </a:r>
            <a:r>
              <a:rPr lang="en-US" sz="2000" b="1" i="0" u="none" strike="noStrike" baseline="0" dirty="0">
                <a:solidFill>
                  <a:srgbClr val="383636"/>
                </a:solidFill>
                <a:latin typeface="Arial" panose="020B0604020202020204" pitchFamily="34" charset="0"/>
              </a:rPr>
              <a:t>t</a:t>
            </a:r>
            <a:r>
              <a:rPr lang="en-US" sz="2000" b="1" i="0" u="none" strike="noStrike" baseline="0" dirty="0">
                <a:solidFill>
                  <a:srgbClr val="636061"/>
                </a:solidFill>
                <a:latin typeface="Arial" panose="020B0604020202020204" pitchFamily="34" charset="0"/>
              </a:rPr>
              <a:t>inct </a:t>
            </a:r>
            <a:r>
              <a:rPr lang="en-US" sz="2000" b="1" i="0" u="none" strike="noStrike" baseline="0" dirty="0">
                <a:solidFill>
                  <a:srgbClr val="535051"/>
                </a:solidFill>
                <a:latin typeface="Arial" panose="020B0604020202020204" pitchFamily="34" charset="0"/>
              </a:rPr>
              <a:t>advantages to using VMRS:</a:t>
            </a:r>
            <a:endParaRPr lang="en-US" sz="2800" b="1" dirty="0">
              <a:solidFill>
                <a:srgbClr val="FF0000"/>
              </a:solidFill>
            </a:endParaRPr>
          </a:p>
          <a:p>
            <a:endParaRPr lang="en-US" sz="1800" b="0" i="0" u="none" strike="noStrike" baseline="0" dirty="0">
              <a:solidFill>
                <a:srgbClr val="FF0000"/>
              </a:solidFill>
              <a:latin typeface="Times New Roman" panose="02020603050405020304" pitchFamily="18" charset="0"/>
            </a:endParaRPr>
          </a:p>
          <a:p>
            <a:endParaRPr lang="en-US" sz="2400" b="1" dirty="0"/>
          </a:p>
        </p:txBody>
      </p:sp>
      <p:sp>
        <p:nvSpPr>
          <p:cNvPr id="3" name="TextBox 2">
            <a:extLst>
              <a:ext uri="{FF2B5EF4-FFF2-40B4-BE49-F238E27FC236}">
                <a16:creationId xmlns:a16="http://schemas.microsoft.com/office/drawing/2014/main" id="{4178287A-1E67-6B45-61FC-4D66DD2B6FB2}"/>
              </a:ext>
            </a:extLst>
          </p:cNvPr>
          <p:cNvSpPr txBox="1"/>
          <p:nvPr/>
        </p:nvSpPr>
        <p:spPr>
          <a:xfrm>
            <a:off x="410210" y="1516506"/>
            <a:ext cx="7105287" cy="369332"/>
          </a:xfrm>
          <a:prstGeom prst="rect">
            <a:avLst/>
          </a:prstGeom>
          <a:noFill/>
        </p:spPr>
        <p:txBody>
          <a:bodyPr wrap="square">
            <a:spAutoFit/>
          </a:bodyPr>
          <a:lstStyle/>
          <a:p>
            <a:pPr marL="457200" indent="-457200">
              <a:buFont typeface="+mj-lt"/>
              <a:buAutoNum type="arabicPeriod" startAt="10"/>
            </a:pPr>
            <a:r>
              <a:rPr lang="en-US" dirty="0">
                <a:highlight>
                  <a:srgbClr val="FFFF00"/>
                </a:highlight>
              </a:rPr>
              <a:t>VMRS improves Preventive Maintenance:</a:t>
            </a:r>
          </a:p>
        </p:txBody>
      </p:sp>
      <p:pic>
        <p:nvPicPr>
          <p:cNvPr id="5" name="Picture 4">
            <a:extLst>
              <a:ext uri="{FF2B5EF4-FFF2-40B4-BE49-F238E27FC236}">
                <a16:creationId xmlns:a16="http://schemas.microsoft.com/office/drawing/2014/main" id="{A060EF2D-2203-8943-8955-4E1A28DFBE51}"/>
              </a:ext>
            </a:extLst>
          </p:cNvPr>
          <p:cNvPicPr>
            <a:picLocks noChangeAspect="1"/>
          </p:cNvPicPr>
          <p:nvPr/>
        </p:nvPicPr>
        <p:blipFill>
          <a:blip r:embed="rId2"/>
          <a:stretch>
            <a:fillRect/>
          </a:stretch>
        </p:blipFill>
        <p:spPr>
          <a:xfrm>
            <a:off x="551931" y="1993223"/>
            <a:ext cx="4385830" cy="22139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B1227222-C146-4ABC-0094-B083F8E9E928}"/>
              </a:ext>
            </a:extLst>
          </p:cNvPr>
          <p:cNvSpPr txBox="1"/>
          <p:nvPr/>
        </p:nvSpPr>
        <p:spPr>
          <a:xfrm>
            <a:off x="5286103" y="1608450"/>
            <a:ext cx="6635931" cy="2446824"/>
          </a:xfrm>
          <a:prstGeom prst="rect">
            <a:avLst/>
          </a:prstGeom>
          <a:noFill/>
        </p:spPr>
        <p:txBody>
          <a:bodyPr wrap="square">
            <a:spAutoFit/>
          </a:bodyPr>
          <a:lstStyle/>
          <a:p>
            <a:pPr algn="l"/>
            <a:r>
              <a:rPr lang="en-US" sz="1700" b="1" i="0" u="none" strike="noStrike" baseline="0" dirty="0">
                <a:solidFill>
                  <a:schemeClr val="accent2"/>
                </a:solidFill>
                <a:highlight>
                  <a:srgbClr val="FFFF00"/>
                </a:highlight>
                <a:latin typeface="Arial" panose="020B0604020202020204" pitchFamily="34" charset="0"/>
              </a:rPr>
              <a:t>Update to:</a:t>
            </a:r>
            <a:r>
              <a:rPr lang="en-US" sz="1700" b="1" i="0" u="none" strike="noStrike" baseline="0" dirty="0">
                <a:solidFill>
                  <a:schemeClr val="accent2"/>
                </a:solidFill>
                <a:latin typeface="Arial" panose="020B0604020202020204" pitchFamily="34" charset="0"/>
              </a:rPr>
              <a:t> </a:t>
            </a:r>
            <a:r>
              <a:rPr lang="en-US" sz="1700" b="1" i="0" u="none" strike="noStrike" baseline="0" dirty="0">
                <a:solidFill>
                  <a:srgbClr val="525051"/>
                </a:solidFill>
                <a:latin typeface="Arial" panose="020B0604020202020204" pitchFamily="34" charset="0"/>
              </a:rPr>
              <a:t>VMRS Improves Preventive Main</a:t>
            </a:r>
            <a:r>
              <a:rPr lang="en-US" sz="1700" b="1" i="0" u="none" strike="noStrike" baseline="0" dirty="0">
                <a:solidFill>
                  <a:srgbClr val="393637"/>
                </a:solidFill>
                <a:latin typeface="Arial" panose="020B0604020202020204" pitchFamily="34" charset="0"/>
              </a:rPr>
              <a:t>t</a:t>
            </a:r>
            <a:r>
              <a:rPr lang="en-US" sz="1700" b="1" i="0" u="none" strike="noStrike" baseline="0" dirty="0">
                <a:solidFill>
                  <a:srgbClr val="525051"/>
                </a:solidFill>
                <a:latin typeface="Arial" panose="020B0604020202020204" pitchFamily="34" charset="0"/>
              </a:rPr>
              <a:t>enance Programs:</a:t>
            </a:r>
          </a:p>
          <a:p>
            <a:pPr algn="l"/>
            <a:endParaRPr lang="en-US" sz="1700" b="0" i="0" u="none" strike="noStrike" baseline="0" dirty="0">
              <a:solidFill>
                <a:srgbClr val="525051"/>
              </a:solidFill>
              <a:latin typeface="Arial" panose="020B0604020202020204" pitchFamily="34" charset="0"/>
            </a:endParaRPr>
          </a:p>
          <a:p>
            <a:pPr algn="l"/>
            <a:r>
              <a:rPr lang="en-US" sz="1700" b="0" i="0" u="none" strike="noStrike" baseline="0" dirty="0">
                <a:solidFill>
                  <a:srgbClr val="0070C0"/>
                </a:solidFill>
                <a:latin typeface="Arial" panose="020B0604020202020204" pitchFamily="34" charset="0"/>
              </a:rPr>
              <a:t>Add Language: </a:t>
            </a:r>
          </a:p>
          <a:p>
            <a:pPr marL="285750" indent="-285750" algn="l">
              <a:buFont typeface="Arial" panose="020B0604020202020204" pitchFamily="34" charset="0"/>
              <a:buChar char="•"/>
            </a:pPr>
            <a:r>
              <a:rPr lang="en-US" sz="1700" b="0" dirty="0">
                <a:solidFill>
                  <a:srgbClr val="0070C0"/>
                </a:solidFill>
                <a:latin typeface="Arial" panose="020B0604020202020204" pitchFamily="34" charset="0"/>
              </a:rPr>
              <a:t>This code set provides the </a:t>
            </a:r>
            <a:r>
              <a:rPr lang="en-US" sz="1700" i="0" u="none" strike="noStrike" baseline="0" dirty="0">
                <a:solidFill>
                  <a:srgbClr val="0070C0"/>
                </a:solidFill>
                <a:latin typeface="Arial" panose="020B0604020202020204" pitchFamily="34" charset="0"/>
              </a:rPr>
              <a:t>standardization for maintenance labor alerts into a common language.</a:t>
            </a:r>
          </a:p>
          <a:p>
            <a:pPr algn="l"/>
            <a:endParaRPr lang="en-US" sz="1700" i="0" u="none" strike="noStrike" baseline="0" dirty="0">
              <a:solidFill>
                <a:srgbClr val="0070C0"/>
              </a:solidFill>
              <a:latin typeface="Arial" panose="020B0604020202020204" pitchFamily="34" charset="0"/>
            </a:endParaRPr>
          </a:p>
          <a:p>
            <a:pPr marL="285750" indent="-285750" algn="l">
              <a:buFont typeface="Arial" panose="020B0604020202020204" pitchFamily="34" charset="0"/>
              <a:buChar char="•"/>
            </a:pPr>
            <a:r>
              <a:rPr lang="en-US" sz="1700" dirty="0">
                <a:solidFill>
                  <a:srgbClr val="0070C0"/>
                </a:solidFill>
                <a:latin typeface="Arial" panose="020B0604020202020204" pitchFamily="34" charset="0"/>
              </a:rPr>
              <a:t>Codes can be </a:t>
            </a:r>
            <a:r>
              <a:rPr lang="en-US" sz="1700" i="0" u="none" strike="noStrike" baseline="0" dirty="0">
                <a:solidFill>
                  <a:srgbClr val="0070C0"/>
                </a:solidFill>
                <a:latin typeface="Arial" panose="020B0604020202020204" pitchFamily="34" charset="0"/>
              </a:rPr>
              <a:t>utilized for data integrations between systems such as OEM’s, Fleet Management Platforms and Service Providers.</a:t>
            </a:r>
            <a:r>
              <a:rPr lang="en-US" sz="1700" b="0" i="0" u="none" strike="noStrike" baseline="0" dirty="0">
                <a:solidFill>
                  <a:srgbClr val="0070C0"/>
                </a:solidFill>
                <a:latin typeface="Arial" panose="020B0604020202020204" pitchFamily="34" charset="0"/>
              </a:rPr>
              <a:t> </a:t>
            </a:r>
            <a:endParaRPr lang="en-US" sz="1700" dirty="0">
              <a:solidFill>
                <a:srgbClr val="0070C0"/>
              </a:solidFill>
            </a:endParaRPr>
          </a:p>
        </p:txBody>
      </p:sp>
    </p:spTree>
    <p:extLst>
      <p:ext uri="{BB962C8B-B14F-4D97-AF65-F5344CB8AC3E}">
        <p14:creationId xmlns:p14="http://schemas.microsoft.com/office/powerpoint/2010/main" val="2805405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lstStyle/>
          <a:p>
            <a:r>
              <a:rPr lang="en-US" dirty="0"/>
              <a:t>Next Steps:</a:t>
            </a:r>
          </a:p>
        </p:txBody>
      </p:sp>
      <p:sp>
        <p:nvSpPr>
          <p:cNvPr id="6" name="TextBox 5">
            <a:extLst>
              <a:ext uri="{FF2B5EF4-FFF2-40B4-BE49-F238E27FC236}">
                <a16:creationId xmlns:a16="http://schemas.microsoft.com/office/drawing/2014/main" id="{129371AF-4F9E-4157-8F7C-C25451A9F54A}"/>
              </a:ext>
            </a:extLst>
          </p:cNvPr>
          <p:cNvSpPr txBox="1"/>
          <p:nvPr/>
        </p:nvSpPr>
        <p:spPr>
          <a:xfrm>
            <a:off x="850476" y="855248"/>
            <a:ext cx="10810240" cy="4093428"/>
          </a:xfrm>
          <a:prstGeom prst="rect">
            <a:avLst/>
          </a:prstGeom>
          <a:noFill/>
        </p:spPr>
        <p:txBody>
          <a:bodyPr wrap="square" rtlCol="0">
            <a:spAutoFit/>
          </a:bodyPr>
          <a:lstStyle/>
          <a:p>
            <a:endParaRPr lang="en-US" sz="2400" b="1" dirty="0"/>
          </a:p>
          <a:p>
            <a:r>
              <a:rPr lang="en-US" sz="2400" b="1" dirty="0"/>
              <a:t>Please Communicate: </a:t>
            </a:r>
          </a:p>
          <a:p>
            <a:pPr marL="342900" indent="-342900">
              <a:spcAft>
                <a:spcPts val="1200"/>
              </a:spcAft>
              <a:buFont typeface="Arial" panose="020B0604020202020204" pitchFamily="34" charset="0"/>
              <a:buChar char="•"/>
            </a:pPr>
            <a:r>
              <a:rPr lang="en-US" sz="2400" dirty="0"/>
              <a:t>Need your feedback at your earliest opportunity. </a:t>
            </a:r>
          </a:p>
          <a:p>
            <a:pPr marL="342900" indent="-342900">
              <a:spcAft>
                <a:spcPts val="1200"/>
              </a:spcAft>
              <a:buFont typeface="Arial" panose="020B0604020202020204" pitchFamily="34" charset="0"/>
              <a:buChar char="•"/>
            </a:pPr>
            <a:r>
              <a:rPr lang="en-US" sz="2400" dirty="0"/>
              <a:t>We need to provide the Recommended Draft to TMC Connect by August 8</a:t>
            </a:r>
            <a:r>
              <a:rPr lang="en-US" sz="2400" baseline="30000" dirty="0"/>
              <a:t>th</a:t>
            </a:r>
            <a:r>
              <a:rPr lang="en-US" sz="2400" dirty="0"/>
              <a:t> </a:t>
            </a:r>
          </a:p>
          <a:p>
            <a:endParaRPr lang="en-US" sz="2400" b="1" dirty="0"/>
          </a:p>
          <a:p>
            <a:r>
              <a:rPr lang="en-US" sz="2400" b="1" dirty="0"/>
              <a:t>Next Meeting: </a:t>
            </a:r>
          </a:p>
          <a:p>
            <a:r>
              <a:rPr lang="en-US" sz="2400" b="1" dirty="0"/>
              <a:t>TMC Fall Conference – Cleveland, OH.</a:t>
            </a:r>
          </a:p>
          <a:p>
            <a:pPr marL="800100" lvl="1" indent="-342900">
              <a:buFont typeface="Arial" panose="020B0604020202020204" pitchFamily="34" charset="0"/>
              <a:buChar char="•"/>
            </a:pPr>
            <a:r>
              <a:rPr lang="en-US" sz="2400" dirty="0"/>
              <a:t>Sept. 17</a:t>
            </a:r>
            <a:r>
              <a:rPr lang="en-US" sz="2400" baseline="30000" dirty="0"/>
              <a:t>th</a:t>
            </a:r>
            <a:r>
              <a:rPr lang="en-US" sz="2400" dirty="0"/>
              <a:t> – 21</a:t>
            </a:r>
            <a:r>
              <a:rPr lang="en-US" sz="2400" baseline="30000" dirty="0"/>
              <a:t>st</a:t>
            </a:r>
            <a:r>
              <a:rPr lang="en-US" sz="2400" dirty="0"/>
              <a:t> </a:t>
            </a:r>
          </a:p>
          <a:p>
            <a:pPr lvl="1"/>
            <a:endParaRPr lang="en-US" sz="2400" dirty="0"/>
          </a:p>
          <a:p>
            <a:pPr lvl="1"/>
            <a:r>
              <a:rPr lang="en-US" sz="2400" dirty="0"/>
              <a:t>https://tmcfall.trucking.org/</a:t>
            </a:r>
          </a:p>
        </p:txBody>
      </p:sp>
    </p:spTree>
    <p:extLst>
      <p:ext uri="{BB962C8B-B14F-4D97-AF65-F5344CB8AC3E}">
        <p14:creationId xmlns:p14="http://schemas.microsoft.com/office/powerpoint/2010/main" val="9451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609600" y="2447997"/>
            <a:ext cx="10972800" cy="959556"/>
          </a:xfrm>
        </p:spPr>
        <p:txBody>
          <a:bodyPr>
            <a:normAutofit fontScale="90000"/>
          </a:bodyPr>
          <a:lstStyle/>
          <a:p>
            <a:pPr algn="ctr"/>
            <a:r>
              <a:rPr lang="en-US" sz="5300" dirty="0"/>
              <a:t>Questions / Discussion?   </a:t>
            </a:r>
            <a:br>
              <a:rPr lang="en-US" dirty="0"/>
            </a:br>
            <a:br>
              <a:rPr lang="en-US" dirty="0"/>
            </a:br>
            <a:r>
              <a:rPr lang="en-US" dirty="0"/>
              <a:t>Thank You!</a:t>
            </a:r>
          </a:p>
        </p:txBody>
      </p:sp>
    </p:spTree>
    <p:extLst>
      <p:ext uri="{BB962C8B-B14F-4D97-AF65-F5344CB8AC3E}">
        <p14:creationId xmlns:p14="http://schemas.microsoft.com/office/powerpoint/2010/main" val="273849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lstStyle/>
          <a:p>
            <a:r>
              <a:rPr lang="en-US" dirty="0"/>
              <a:t>Objective:</a:t>
            </a:r>
          </a:p>
        </p:txBody>
      </p:sp>
      <p:sp>
        <p:nvSpPr>
          <p:cNvPr id="6" name="Content Placeholder 2">
            <a:extLst>
              <a:ext uri="{FF2B5EF4-FFF2-40B4-BE49-F238E27FC236}">
                <a16:creationId xmlns:a16="http://schemas.microsoft.com/office/drawing/2014/main" id="{EBEB1F13-74FD-4884-AA4F-0924F0D84139}"/>
              </a:ext>
            </a:extLst>
          </p:cNvPr>
          <p:cNvSpPr>
            <a:spLocks noGrp="1"/>
          </p:cNvSpPr>
          <p:nvPr>
            <p:ph idx="1"/>
          </p:nvPr>
        </p:nvSpPr>
        <p:spPr>
          <a:xfrm>
            <a:off x="344775" y="1029958"/>
            <a:ext cx="11422504" cy="4654849"/>
          </a:xfrm>
        </p:spPr>
        <p:txBody>
          <a:bodyPr>
            <a:normAutofit fontScale="92500" lnSpcReduction="10000"/>
          </a:bodyPr>
          <a:lstStyle/>
          <a:p>
            <a:pPr marL="0" indent="0">
              <a:lnSpc>
                <a:spcPct val="120000"/>
              </a:lnSpc>
              <a:spcBef>
                <a:spcPts val="600"/>
              </a:spcBef>
              <a:buNone/>
            </a:pPr>
            <a:r>
              <a:rPr lang="en-US" dirty="0"/>
              <a:t>To create a common language / schema in TMC’s Vehicle Maintenance Reporting Standards (VMRS) that can be leveraged by vehicle OEMs, engine manufacturers and component suppliers to digitally communicate </a:t>
            </a:r>
            <a:r>
              <a:rPr lang="en-US" u="sng" dirty="0"/>
              <a:t>Maintenance Labor Alerts </a:t>
            </a:r>
            <a:r>
              <a:rPr lang="en-US" dirty="0"/>
              <a:t>with feedback of accomplishment. </a:t>
            </a:r>
            <a:r>
              <a:rPr lang="en-US" i="1" dirty="0"/>
              <a:t>This will require a new code key for maintenance items to be established.</a:t>
            </a:r>
          </a:p>
          <a:p>
            <a:pPr marL="0" indent="0">
              <a:buNone/>
            </a:pPr>
            <a:endParaRPr lang="en-US" sz="2600" dirty="0"/>
          </a:p>
          <a:p>
            <a:pPr marL="1371600" lvl="3" indent="0">
              <a:buNone/>
            </a:pPr>
            <a:endParaRPr lang="en-US" dirty="0"/>
          </a:p>
          <a:p>
            <a:pPr marL="0" indent="0">
              <a:lnSpc>
                <a:spcPct val="120000"/>
              </a:lnSpc>
              <a:buNone/>
            </a:pPr>
            <a:r>
              <a:rPr lang="en-US" dirty="0"/>
              <a:t>Note: This is task force is focusing on the VMRS Codes Only! </a:t>
            </a:r>
          </a:p>
          <a:p>
            <a:pPr lvl="1">
              <a:lnSpc>
                <a:spcPct val="120000"/>
              </a:lnSpc>
              <a:spcBef>
                <a:spcPts val="0"/>
              </a:spcBef>
            </a:pPr>
            <a:r>
              <a:rPr lang="en-US" sz="2600" i="1" dirty="0"/>
              <a:t>Other elements like parts and labor that may be structured in the API offering will be addressed by the technology providers.</a:t>
            </a:r>
          </a:p>
          <a:p>
            <a:pPr lvl="1"/>
            <a:endParaRPr lang="en-US" dirty="0"/>
          </a:p>
        </p:txBody>
      </p:sp>
    </p:spTree>
    <p:extLst>
      <p:ext uri="{BB962C8B-B14F-4D97-AF65-F5344CB8AC3E}">
        <p14:creationId xmlns:p14="http://schemas.microsoft.com/office/powerpoint/2010/main" val="145333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lstStyle/>
          <a:p>
            <a:r>
              <a:rPr lang="en-US" dirty="0"/>
              <a:t>Current Participants:</a:t>
            </a:r>
            <a:endParaRPr lang="en-US" b="0" dirty="0"/>
          </a:p>
        </p:txBody>
      </p:sp>
      <p:sp>
        <p:nvSpPr>
          <p:cNvPr id="26" name="TextBox 25">
            <a:extLst>
              <a:ext uri="{FF2B5EF4-FFF2-40B4-BE49-F238E27FC236}">
                <a16:creationId xmlns:a16="http://schemas.microsoft.com/office/drawing/2014/main" id="{0DA26CC3-20C3-9BB8-387E-51D265109910}"/>
              </a:ext>
            </a:extLst>
          </p:cNvPr>
          <p:cNvSpPr txBox="1"/>
          <p:nvPr/>
        </p:nvSpPr>
        <p:spPr>
          <a:xfrm>
            <a:off x="419100" y="1282700"/>
            <a:ext cx="10972800" cy="2610843"/>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2800" dirty="0"/>
              <a:t>Jack Poster | VMRS God! (TMC)</a:t>
            </a:r>
          </a:p>
          <a:p>
            <a:pPr marL="571500" indent="-571500">
              <a:lnSpc>
                <a:spcPct val="150000"/>
              </a:lnSpc>
              <a:buFont typeface="Arial" panose="020B0604020202020204" pitchFamily="34" charset="0"/>
              <a:buChar char="•"/>
            </a:pPr>
            <a:r>
              <a:rPr lang="en-US" sz="2800" dirty="0"/>
              <a:t>Matt Farcosky | S5 Fleet Maintenance Mgmt. Chair  (Fleet Pro)</a:t>
            </a:r>
          </a:p>
          <a:p>
            <a:pPr marL="571500" indent="-571500">
              <a:lnSpc>
                <a:spcPct val="150000"/>
              </a:lnSpc>
              <a:buFont typeface="Arial" panose="020B0604020202020204" pitchFamily="34" charset="0"/>
              <a:buChar char="•"/>
            </a:pPr>
            <a:r>
              <a:rPr lang="en-US" sz="2800" dirty="0"/>
              <a:t>Brian Mulshine | Task Force Group Chair (Navistar)</a:t>
            </a:r>
          </a:p>
          <a:p>
            <a:pPr marL="571500" indent="-571500">
              <a:lnSpc>
                <a:spcPct val="150000"/>
              </a:lnSpc>
              <a:buFont typeface="Arial" panose="020B0604020202020204" pitchFamily="34" charset="0"/>
              <a:buChar char="•"/>
            </a:pPr>
            <a:r>
              <a:rPr lang="en-US" sz="2800" dirty="0"/>
              <a:t>Partners: OEM’s, Engine Companies, Software Providers &amp; Customers</a:t>
            </a:r>
          </a:p>
        </p:txBody>
      </p:sp>
    </p:spTree>
    <p:extLst>
      <p:ext uri="{BB962C8B-B14F-4D97-AF65-F5344CB8AC3E}">
        <p14:creationId xmlns:p14="http://schemas.microsoft.com/office/powerpoint/2010/main" val="2457486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normAutofit/>
          </a:bodyPr>
          <a:lstStyle/>
          <a:p>
            <a:r>
              <a:rPr lang="en-US" dirty="0"/>
              <a:t>Discussions: </a:t>
            </a:r>
            <a:r>
              <a:rPr lang="en-US" b="0" dirty="0"/>
              <a:t>Better Together!</a:t>
            </a:r>
          </a:p>
        </p:txBody>
      </p:sp>
      <p:pic>
        <p:nvPicPr>
          <p:cNvPr id="7" name="Picture 6">
            <a:extLst>
              <a:ext uri="{FF2B5EF4-FFF2-40B4-BE49-F238E27FC236}">
                <a16:creationId xmlns:a16="http://schemas.microsoft.com/office/drawing/2014/main" id="{32AFC31F-99A0-41CF-B4D9-98EDF8DFF786}"/>
              </a:ext>
            </a:extLst>
          </p:cNvPr>
          <p:cNvPicPr>
            <a:picLocks noChangeAspect="1"/>
          </p:cNvPicPr>
          <p:nvPr/>
        </p:nvPicPr>
        <p:blipFill rotWithShape="1">
          <a:blip r:embed="rId2"/>
          <a:srcRect l="90547" t="34352" b="46101"/>
          <a:stretch/>
        </p:blipFill>
        <p:spPr>
          <a:xfrm>
            <a:off x="9897374" y="888520"/>
            <a:ext cx="920150" cy="1069675"/>
          </a:xfrm>
          <a:prstGeom prst="rect">
            <a:avLst/>
          </a:prstGeom>
        </p:spPr>
      </p:pic>
      <p:sp>
        <p:nvSpPr>
          <p:cNvPr id="6" name="Content Placeholder 2">
            <a:extLst>
              <a:ext uri="{FF2B5EF4-FFF2-40B4-BE49-F238E27FC236}">
                <a16:creationId xmlns:a16="http://schemas.microsoft.com/office/drawing/2014/main" id="{AEA409DC-9DB8-474C-A758-F08B52A651D3}"/>
              </a:ext>
            </a:extLst>
          </p:cNvPr>
          <p:cNvSpPr>
            <a:spLocks noGrp="1"/>
          </p:cNvSpPr>
          <p:nvPr>
            <p:ph idx="1"/>
          </p:nvPr>
        </p:nvSpPr>
        <p:spPr>
          <a:xfrm>
            <a:off x="344775" y="1135710"/>
            <a:ext cx="11422504" cy="4168994"/>
          </a:xfrm>
        </p:spPr>
        <p:txBody>
          <a:bodyPr>
            <a:normAutofit lnSpcReduction="10000"/>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We recently had a meeting with TMC and a few OEM’s that had some idea’s on how this can be designed in a better support a wider audience. </a:t>
            </a:r>
          </a:p>
          <a:p>
            <a:pPr marL="0" marR="0" indent="0">
              <a:spcBef>
                <a:spcPts val="0"/>
              </a:spcBef>
              <a:spcAft>
                <a:spcPts val="0"/>
              </a:spcAft>
              <a:buNone/>
            </a:pPr>
            <a:endParaRPr lang="en-US" sz="11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600" b="1" dirty="0">
                <a:effectLst/>
                <a:latin typeface="Calibri" panose="020F0502020204030204" pitchFamily="34" charset="0"/>
                <a:ea typeface="Times New Roman" panose="02020603050405020304" pitchFamily="18" charset="0"/>
              </a:rPr>
              <a:t>Preventive Parts </a:t>
            </a:r>
            <a:r>
              <a:rPr lang="en-US" sz="1600" b="1" dirty="0">
                <a:latin typeface="Calibri" panose="020F0502020204030204" pitchFamily="34" charset="0"/>
                <a:ea typeface="Times New Roman" panose="02020603050405020304" pitchFamily="18" charset="0"/>
              </a:rPr>
              <a:t>Replacement</a:t>
            </a:r>
            <a:r>
              <a:rPr lang="en-US" sz="1600" b="1" dirty="0">
                <a:effectLst/>
                <a:latin typeface="Calibri" panose="020F0502020204030204" pitchFamily="34" charset="0"/>
                <a:ea typeface="Times New Roman" panose="02020603050405020304" pitchFamily="18" charset="0"/>
              </a:rPr>
              <a:t>:</a:t>
            </a:r>
            <a:r>
              <a:rPr lang="en-US" sz="1600" dirty="0">
                <a:effectLst/>
                <a:latin typeface="Calibri" panose="020F0502020204030204" pitchFamily="34" charset="0"/>
                <a:ea typeface="Times New Roman" panose="02020603050405020304" pitchFamily="18" charset="0"/>
              </a:rPr>
              <a:t> M-Z codes, </a:t>
            </a:r>
            <a:r>
              <a:rPr lang="en-US" sz="1600" b="1" u="sng" dirty="0">
                <a:effectLst/>
                <a:latin typeface="Calibri" panose="020F0502020204030204" pitchFamily="34" charset="0"/>
                <a:ea typeface="Times New Roman" panose="02020603050405020304" pitchFamily="18" charset="0"/>
              </a:rPr>
              <a:t>we as a team </a:t>
            </a:r>
            <a:r>
              <a:rPr lang="en-US" sz="1600" dirty="0">
                <a:effectLst/>
                <a:latin typeface="Calibri" panose="020F0502020204030204" pitchFamily="34" charset="0"/>
                <a:ea typeface="Times New Roman" panose="02020603050405020304" pitchFamily="18" charset="0"/>
              </a:rPr>
              <a:t>are recommending, </a:t>
            </a:r>
            <a:r>
              <a:rPr lang="en-US" sz="1600" b="1" u="sng" dirty="0">
                <a:effectLst/>
                <a:latin typeface="Calibri" panose="020F0502020204030204" pitchFamily="34" charset="0"/>
                <a:ea typeface="Times New Roman" panose="02020603050405020304" pitchFamily="18" charset="0"/>
              </a:rPr>
              <a:t>we do not combine</a:t>
            </a:r>
            <a:r>
              <a:rPr lang="en-US" sz="1600" dirty="0">
                <a:effectLst/>
                <a:latin typeface="Calibri" panose="020F0502020204030204" pitchFamily="34" charset="0"/>
                <a:ea typeface="Times New Roman" panose="02020603050405020304" pitchFamily="18" charset="0"/>
              </a:rPr>
              <a:t> in the “New Maintenance Labor Code Key” </a:t>
            </a:r>
            <a:endParaRPr lang="en-US" sz="1600" dirty="0">
              <a:effectLst/>
              <a:latin typeface="Calibri" panose="020F0502020204030204" pitchFamily="34" charset="0"/>
              <a:ea typeface="Calibri" panose="020F0502020204030204" pitchFamily="34" charset="0"/>
            </a:endParaRPr>
          </a:p>
          <a:p>
            <a:pPr marL="457200" lvl="1" indent="0">
              <a:spcBef>
                <a:spcPts val="0"/>
              </a:spcBef>
              <a:buNone/>
            </a:pPr>
            <a:r>
              <a:rPr lang="en-US" sz="1600" b="1" dirty="0">
                <a:effectLst/>
                <a:latin typeface="Calibri" panose="020F0502020204030204" pitchFamily="34" charset="0"/>
                <a:ea typeface="Times New Roman" panose="02020603050405020304" pitchFamily="18" charset="0"/>
              </a:rPr>
              <a:t>Rationale: </a:t>
            </a:r>
            <a:r>
              <a:rPr lang="en-US" sz="1600" dirty="0">
                <a:effectLst/>
                <a:latin typeface="Calibri" panose="020F0502020204030204" pitchFamily="34" charset="0"/>
                <a:ea typeface="Times New Roman" panose="02020603050405020304" pitchFamily="18" charset="0"/>
              </a:rPr>
              <a:t>Preventive Parts Replacement Items in most cases are a </a:t>
            </a:r>
            <a:r>
              <a:rPr lang="en-US" sz="1600" b="1" u="sng" dirty="0">
                <a:effectLst/>
                <a:latin typeface="Calibri" panose="020F0502020204030204" pitchFamily="34" charset="0"/>
                <a:ea typeface="Times New Roman" panose="02020603050405020304" pitchFamily="18" charset="0"/>
              </a:rPr>
              <a:t>Part to replace</a:t>
            </a:r>
            <a:r>
              <a:rPr lang="en-US" sz="1600" dirty="0">
                <a:effectLst/>
                <a:latin typeface="Calibri" panose="020F0502020204030204" pitchFamily="34" charset="0"/>
                <a:ea typeface="Times New Roman" panose="02020603050405020304" pitchFamily="18" charset="0"/>
              </a:rPr>
              <a:t> and should leverage code key 33!</a:t>
            </a:r>
            <a:endParaRPr lang="en-US" sz="1600" dirty="0">
              <a:latin typeface="Calibri" panose="020F0502020204030204" pitchFamily="34" charset="0"/>
              <a:ea typeface="Times New Roman" panose="02020603050405020304" pitchFamily="18" charset="0"/>
            </a:endParaRPr>
          </a:p>
          <a:p>
            <a:pPr marL="457200" lvl="1" indent="0">
              <a:spcBef>
                <a:spcPts val="0"/>
              </a:spcBef>
              <a:buNone/>
            </a:pPr>
            <a:endParaRPr lang="en-US" sz="16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600" b="1" dirty="0">
                <a:effectLst/>
                <a:latin typeface="Calibri" panose="020F0502020204030204" pitchFamily="34" charset="0"/>
                <a:ea typeface="Times New Roman" panose="02020603050405020304" pitchFamily="18" charset="0"/>
              </a:rPr>
              <a:t>Maintenance Labor Alerts:</a:t>
            </a:r>
            <a:r>
              <a:rPr lang="en-US" sz="1600" dirty="0">
                <a:effectLst/>
                <a:latin typeface="Calibri" panose="020F0502020204030204" pitchFamily="34" charset="0"/>
                <a:ea typeface="Times New Roman" panose="02020603050405020304" pitchFamily="18" charset="0"/>
              </a:rPr>
              <a:t> </a:t>
            </a:r>
            <a:r>
              <a:rPr lang="en-US" sz="1600" u="sng" dirty="0">
                <a:effectLst/>
                <a:latin typeface="Calibri" panose="020F0502020204030204" pitchFamily="34" charset="0"/>
                <a:ea typeface="Times New Roman" panose="02020603050405020304" pitchFamily="18" charset="0"/>
              </a:rPr>
              <a:t>We all agreed to move forward</a:t>
            </a:r>
            <a:r>
              <a:rPr lang="en-US" sz="1600" dirty="0">
                <a:effectLst/>
                <a:latin typeface="Calibri" panose="020F0502020204030204" pitchFamily="34" charset="0"/>
                <a:ea typeface="Times New Roman" panose="02020603050405020304" pitchFamily="18" charset="0"/>
              </a:rPr>
              <a:t> with a recommendation to request the addition of a new code key for “Maintenance Labor Alerts”. This new code key will still be identified by starting at letter “A” and can go all the way to “Z” but we do not ever expect to need all letters.</a:t>
            </a:r>
            <a:endParaRPr lang="en-US" sz="1600" dirty="0">
              <a:latin typeface="Calibri" panose="020F0502020204030204" pitchFamily="34" charset="0"/>
              <a:ea typeface="Times New Roman" panose="02020603050405020304" pitchFamily="18" charset="0"/>
            </a:endParaRPr>
          </a:p>
          <a:p>
            <a:pPr marL="0" marR="0" lvl="0" indent="0">
              <a:spcBef>
                <a:spcPts val="0"/>
              </a:spcBef>
              <a:spcAft>
                <a:spcPts val="0"/>
              </a:spcAft>
              <a:buNone/>
            </a:pPr>
            <a:endParaRPr lang="en-US" sz="1600" dirty="0">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US" sz="16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600" b="1" dirty="0">
                <a:effectLst/>
                <a:latin typeface="Calibri" panose="020F0502020204030204" pitchFamily="34" charset="0"/>
                <a:ea typeface="Times New Roman" panose="02020603050405020304" pitchFamily="18" charset="0"/>
              </a:rPr>
              <a:t>Status Codes:</a:t>
            </a:r>
            <a:r>
              <a:rPr lang="en-US" sz="1600" dirty="0">
                <a:effectLst/>
                <a:latin typeface="Calibri" panose="020F0502020204030204" pitchFamily="34" charset="0"/>
                <a:ea typeface="Times New Roman" panose="02020603050405020304" pitchFamily="18" charset="0"/>
              </a:rPr>
              <a:t> Other Feedback</a:t>
            </a:r>
          </a:p>
          <a:p>
            <a:pPr marL="0" indent="0">
              <a:spcBef>
                <a:spcPts val="0"/>
              </a:spcBef>
              <a:buNone/>
            </a:pPr>
            <a:endParaRPr lang="en-US" sz="1600" dirty="0">
              <a:effectLst/>
              <a:latin typeface="Calibri" panose="020F0502020204030204" pitchFamily="34" charset="0"/>
              <a:ea typeface="Times New Roman" panose="02020603050405020304" pitchFamily="18" charset="0"/>
            </a:endParaRPr>
          </a:p>
          <a:p>
            <a:pPr>
              <a:spcBef>
                <a:spcPts val="0"/>
              </a:spcBef>
            </a:pPr>
            <a:r>
              <a:rPr lang="en-US" sz="1600" b="1" dirty="0">
                <a:effectLst/>
                <a:latin typeface="Calibri" panose="020F0502020204030204" pitchFamily="34" charset="0"/>
                <a:ea typeface="Times New Roman" panose="02020603050405020304" pitchFamily="18" charset="0"/>
              </a:rPr>
              <a:t>Preventive Parts Replacement: </a:t>
            </a:r>
            <a:r>
              <a:rPr lang="en-US" sz="1600" dirty="0">
                <a:effectLst/>
                <a:latin typeface="Calibri" panose="020F0502020204030204" pitchFamily="34" charset="0"/>
                <a:ea typeface="Times New Roman" panose="02020603050405020304" pitchFamily="18" charset="0"/>
              </a:rPr>
              <a:t>We determined that the Preventive Repairs are about Parts and best represented in </a:t>
            </a:r>
            <a:r>
              <a:rPr lang="en-US" sz="1600" b="1" dirty="0">
                <a:effectLst/>
                <a:latin typeface="Calibri" panose="020F0502020204030204" pitchFamily="34" charset="0"/>
                <a:ea typeface="Times New Roman" panose="02020603050405020304" pitchFamily="18" charset="0"/>
              </a:rPr>
              <a:t>Code Key 52 Parts Status Codes. </a:t>
            </a:r>
          </a:p>
          <a:p>
            <a:pPr marL="0" marR="0" lvl="0" indent="0">
              <a:spcBef>
                <a:spcPts val="0"/>
              </a:spcBef>
              <a:spcAft>
                <a:spcPts val="0"/>
              </a:spcAft>
              <a:buNone/>
            </a:pPr>
            <a:endParaRPr lang="en-US" sz="1600" dirty="0">
              <a:latin typeface="Calibri" panose="020F0502020204030204" pitchFamily="34" charset="0"/>
              <a:ea typeface="Times New Roman" panose="02020603050405020304" pitchFamily="18" charset="0"/>
            </a:endParaRPr>
          </a:p>
          <a:p>
            <a:pPr>
              <a:spcBef>
                <a:spcPts val="0"/>
              </a:spcBef>
            </a:pPr>
            <a:r>
              <a:rPr lang="en-US" sz="1600" b="1" dirty="0">
                <a:effectLst/>
                <a:latin typeface="Calibri" panose="020F0502020204030204" pitchFamily="34" charset="0"/>
                <a:ea typeface="Times New Roman" panose="02020603050405020304" pitchFamily="18" charset="0"/>
              </a:rPr>
              <a:t>Maintenance Labor Alerts: </a:t>
            </a:r>
            <a:r>
              <a:rPr lang="en-US" sz="1600" dirty="0">
                <a:latin typeface="Calibri" panose="020F0502020204030204" pitchFamily="34" charset="0"/>
                <a:ea typeface="Times New Roman" panose="02020603050405020304" pitchFamily="18" charset="0"/>
              </a:rPr>
              <a:t>These items are </a:t>
            </a:r>
            <a:r>
              <a:rPr lang="en-US" sz="1600" dirty="0">
                <a:effectLst/>
                <a:latin typeface="Calibri" panose="020F0502020204030204" pitchFamily="34" charset="0"/>
                <a:ea typeface="Times New Roman" panose="02020603050405020304" pitchFamily="18" charset="0"/>
              </a:rPr>
              <a:t>more about Labor and should be identified in </a:t>
            </a:r>
            <a:r>
              <a:rPr lang="en-US" sz="1600" b="1" dirty="0">
                <a:effectLst/>
                <a:latin typeface="Calibri" panose="020F0502020204030204" pitchFamily="34" charset="0"/>
                <a:ea typeface="Times New Roman" panose="02020603050405020304" pitchFamily="18" charset="0"/>
              </a:rPr>
              <a:t>Code Key 16 “Maintenance Labor Alerts”</a:t>
            </a:r>
            <a:r>
              <a:rPr lang="en-US" sz="1600" dirty="0">
                <a:effectLst/>
                <a:latin typeface="Calibri" panose="020F0502020204030204" pitchFamily="34"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p>
            <a:pPr marR="0" indent="0">
              <a:spcBef>
                <a:spcPts val="0"/>
              </a:spcBef>
              <a:spcAft>
                <a:spcPts val="0"/>
              </a:spcAft>
              <a:buNone/>
            </a:pPr>
            <a:r>
              <a:rPr lang="en-US" sz="1600" dirty="0">
                <a:effectLst/>
                <a:latin typeface="Calibri" panose="020F0502020204030204" pitchFamily="34" charset="0"/>
                <a:ea typeface="Calibri" panose="020F0502020204030204" pitchFamily="34" charset="0"/>
              </a:rPr>
              <a:t> </a:t>
            </a:r>
          </a:p>
          <a:p>
            <a:pPr marL="0" indent="0">
              <a:buNone/>
            </a:pPr>
            <a:endParaRPr lang="en-US" dirty="0"/>
          </a:p>
          <a:p>
            <a:pPr marL="0" indent="0">
              <a:buNone/>
            </a:pPr>
            <a:endParaRPr lang="en-US" sz="2400" dirty="0"/>
          </a:p>
        </p:txBody>
      </p:sp>
      <p:sp>
        <p:nvSpPr>
          <p:cNvPr id="8" name="Rectangle 7">
            <a:extLst>
              <a:ext uri="{FF2B5EF4-FFF2-40B4-BE49-F238E27FC236}">
                <a16:creationId xmlns:a16="http://schemas.microsoft.com/office/drawing/2014/main" id="{0903067B-BDCB-476C-B5DF-0572D044A67D}"/>
              </a:ext>
            </a:extLst>
          </p:cNvPr>
          <p:cNvSpPr/>
          <p:nvPr/>
        </p:nvSpPr>
        <p:spPr>
          <a:xfrm>
            <a:off x="465299" y="5371481"/>
            <a:ext cx="11181455" cy="460269"/>
          </a:xfrm>
          <a:prstGeom prst="rect">
            <a:avLst/>
          </a:prstGeom>
          <a:solidFill>
            <a:srgbClr val="003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The following slides will explain this in more detail.</a:t>
            </a:r>
          </a:p>
        </p:txBody>
      </p:sp>
    </p:spTree>
    <p:extLst>
      <p:ext uri="{BB962C8B-B14F-4D97-AF65-F5344CB8AC3E}">
        <p14:creationId xmlns:p14="http://schemas.microsoft.com/office/powerpoint/2010/main" val="131501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91491"/>
            <a:ext cx="10972800" cy="552321"/>
          </a:xfrm>
        </p:spPr>
        <p:txBody>
          <a:bodyPr>
            <a:normAutofit fontScale="90000"/>
          </a:bodyPr>
          <a:lstStyle/>
          <a:p>
            <a:br>
              <a:rPr lang="en-US" dirty="0"/>
            </a:br>
            <a:r>
              <a:rPr lang="en-US" dirty="0"/>
              <a:t>Preventive Parts Replacement:</a:t>
            </a:r>
          </a:p>
        </p:txBody>
      </p:sp>
      <p:sp>
        <p:nvSpPr>
          <p:cNvPr id="8" name="Content Placeholder 2">
            <a:extLst>
              <a:ext uri="{FF2B5EF4-FFF2-40B4-BE49-F238E27FC236}">
                <a16:creationId xmlns:a16="http://schemas.microsoft.com/office/drawing/2014/main" id="{98FA7CB4-610D-46F2-9550-F5C054DA2BD1}"/>
              </a:ext>
            </a:extLst>
          </p:cNvPr>
          <p:cNvSpPr>
            <a:spLocks noGrp="1"/>
          </p:cNvSpPr>
          <p:nvPr>
            <p:ph idx="1"/>
          </p:nvPr>
        </p:nvSpPr>
        <p:spPr>
          <a:xfrm>
            <a:off x="325817" y="862651"/>
            <a:ext cx="5841717" cy="4857014"/>
          </a:xfrm>
        </p:spPr>
        <p:txBody>
          <a:bodyPr>
            <a:normAutofit/>
          </a:bodyPr>
          <a:lstStyle/>
          <a:p>
            <a:pPr marL="0" indent="0">
              <a:lnSpc>
                <a:spcPct val="120000"/>
              </a:lnSpc>
              <a:spcBef>
                <a:spcPts val="600"/>
              </a:spcBef>
              <a:buNone/>
            </a:pPr>
            <a:r>
              <a:rPr lang="en-US" altLang="en-US" b="1" i="1" u="sng" dirty="0">
                <a:ea typeface="Calibri" panose="020F0502020204030204" pitchFamily="34" charset="0"/>
              </a:rPr>
              <a:t>Code Key 33</a:t>
            </a:r>
            <a:r>
              <a:rPr lang="en-US" altLang="en-US" b="1" i="1" dirty="0">
                <a:ea typeface="Calibri" panose="020F0502020204030204" pitchFamily="34" charset="0"/>
              </a:rPr>
              <a:t> </a:t>
            </a:r>
          </a:p>
          <a:p>
            <a:pPr marL="0" indent="0">
              <a:lnSpc>
                <a:spcPct val="100000"/>
              </a:lnSpc>
              <a:spcBef>
                <a:spcPts val="600"/>
              </a:spcBef>
              <a:buNone/>
            </a:pPr>
            <a:r>
              <a:rPr lang="en-US" altLang="en-US" dirty="0">
                <a:ea typeface="Calibri" panose="020F0502020204030204" pitchFamily="34" charset="0"/>
              </a:rPr>
              <a:t>Part Identification</a:t>
            </a:r>
            <a:endParaRPr lang="en-US" altLang="en-US" b="1" i="1" u="sng" dirty="0">
              <a:ea typeface="Calibri" panose="020F0502020204030204" pitchFamily="34" charset="0"/>
            </a:endParaRPr>
          </a:p>
          <a:p>
            <a:pPr marL="0" indent="0">
              <a:lnSpc>
                <a:spcPct val="120000"/>
              </a:lnSpc>
              <a:spcBef>
                <a:spcPts val="600"/>
              </a:spcBef>
              <a:buNone/>
            </a:pPr>
            <a:endParaRPr lang="en-US" altLang="en-US" b="1" i="1" u="sng" dirty="0">
              <a:ea typeface="Calibri" panose="020F0502020204030204" pitchFamily="34" charset="0"/>
            </a:endParaRPr>
          </a:p>
          <a:p>
            <a:pPr marL="0" indent="0">
              <a:lnSpc>
                <a:spcPct val="120000"/>
              </a:lnSpc>
              <a:spcBef>
                <a:spcPts val="600"/>
              </a:spcBef>
              <a:buNone/>
            </a:pPr>
            <a:r>
              <a:rPr lang="en-US" altLang="en-US" b="1" i="1" u="sng" dirty="0">
                <a:ea typeface="Calibri" panose="020F0502020204030204" pitchFamily="34" charset="0"/>
              </a:rPr>
              <a:t>Code Key 52</a:t>
            </a:r>
            <a:r>
              <a:rPr lang="en-US" altLang="en-US" b="1" i="1" dirty="0">
                <a:ea typeface="Calibri" panose="020F0502020204030204" pitchFamily="34" charset="0"/>
              </a:rPr>
              <a:t>  </a:t>
            </a:r>
          </a:p>
          <a:p>
            <a:pPr marL="0" indent="0">
              <a:lnSpc>
                <a:spcPct val="100000"/>
              </a:lnSpc>
              <a:spcBef>
                <a:spcPts val="600"/>
              </a:spcBef>
              <a:buNone/>
            </a:pPr>
            <a:r>
              <a:rPr lang="en-US" altLang="en-US" dirty="0">
                <a:ea typeface="Calibri" panose="020F0502020204030204" pitchFamily="34" charset="0"/>
              </a:rPr>
              <a:t>“Part Status Code” </a:t>
            </a:r>
          </a:p>
          <a:p>
            <a:pPr marL="0" indent="0">
              <a:lnSpc>
                <a:spcPct val="120000"/>
              </a:lnSpc>
              <a:spcBef>
                <a:spcPts val="600"/>
              </a:spcBef>
              <a:spcAft>
                <a:spcPts val="1200"/>
              </a:spcAft>
              <a:buNone/>
            </a:pPr>
            <a:r>
              <a:rPr lang="en-US" altLang="en-US" sz="2400" dirty="0"/>
              <a:t>Which its primary purpose is to identify the status of a part. Our recommendation is to leverage CK 52 for Preventive Parts Replacement</a:t>
            </a:r>
          </a:p>
        </p:txBody>
      </p:sp>
      <p:pic>
        <p:nvPicPr>
          <p:cNvPr id="3" name="Picture 2">
            <a:extLst>
              <a:ext uri="{FF2B5EF4-FFF2-40B4-BE49-F238E27FC236}">
                <a16:creationId xmlns:a16="http://schemas.microsoft.com/office/drawing/2014/main" id="{913030B6-9E76-412D-923E-67EEF94337B3}"/>
              </a:ext>
            </a:extLst>
          </p:cNvPr>
          <p:cNvPicPr>
            <a:picLocks noChangeAspect="1"/>
          </p:cNvPicPr>
          <p:nvPr/>
        </p:nvPicPr>
        <p:blipFill>
          <a:blip r:embed="rId2"/>
          <a:stretch>
            <a:fillRect/>
          </a:stretch>
        </p:blipFill>
        <p:spPr>
          <a:xfrm>
            <a:off x="6392249" y="776253"/>
            <a:ext cx="5489486" cy="5052188"/>
          </a:xfrm>
          <a:prstGeom prst="rect">
            <a:avLst/>
          </a:prstGeom>
          <a:ln>
            <a:solidFill>
              <a:schemeClr val="tx1"/>
            </a:solidFill>
          </a:ln>
        </p:spPr>
      </p:pic>
    </p:spTree>
    <p:extLst>
      <p:ext uri="{BB962C8B-B14F-4D97-AF65-F5344CB8AC3E}">
        <p14:creationId xmlns:p14="http://schemas.microsoft.com/office/powerpoint/2010/main" val="1408229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normAutofit fontScale="90000"/>
          </a:bodyPr>
          <a:lstStyle/>
          <a:p>
            <a:r>
              <a:rPr lang="en-US" dirty="0"/>
              <a:t>Example: Maintenance Alerts - </a:t>
            </a:r>
            <a:r>
              <a:rPr lang="en-US" b="0" dirty="0"/>
              <a:t>Remaining Useful Life</a:t>
            </a:r>
          </a:p>
        </p:txBody>
      </p:sp>
      <p:pic>
        <p:nvPicPr>
          <p:cNvPr id="7" name="Picture 6">
            <a:extLst>
              <a:ext uri="{FF2B5EF4-FFF2-40B4-BE49-F238E27FC236}">
                <a16:creationId xmlns:a16="http://schemas.microsoft.com/office/drawing/2014/main" id="{32AFC31F-99A0-41CF-B4D9-98EDF8DFF786}"/>
              </a:ext>
            </a:extLst>
          </p:cNvPr>
          <p:cNvPicPr>
            <a:picLocks noChangeAspect="1"/>
          </p:cNvPicPr>
          <p:nvPr/>
        </p:nvPicPr>
        <p:blipFill rotWithShape="1">
          <a:blip r:embed="rId2"/>
          <a:srcRect l="90547" t="34352" b="46101"/>
          <a:stretch/>
        </p:blipFill>
        <p:spPr>
          <a:xfrm>
            <a:off x="9897374" y="888520"/>
            <a:ext cx="920150" cy="1069675"/>
          </a:xfrm>
          <a:prstGeom prst="rect">
            <a:avLst/>
          </a:prstGeom>
        </p:spPr>
      </p:pic>
      <p:sp>
        <p:nvSpPr>
          <p:cNvPr id="6" name="Content Placeholder 2">
            <a:extLst>
              <a:ext uri="{FF2B5EF4-FFF2-40B4-BE49-F238E27FC236}">
                <a16:creationId xmlns:a16="http://schemas.microsoft.com/office/drawing/2014/main" id="{AEA409DC-9DB8-474C-A758-F08B52A651D3}"/>
              </a:ext>
            </a:extLst>
          </p:cNvPr>
          <p:cNvSpPr>
            <a:spLocks noGrp="1"/>
          </p:cNvSpPr>
          <p:nvPr>
            <p:ph idx="1"/>
          </p:nvPr>
        </p:nvSpPr>
        <p:spPr>
          <a:xfrm>
            <a:off x="344775" y="1202487"/>
            <a:ext cx="11422504" cy="4168994"/>
          </a:xfrm>
        </p:spPr>
        <p:txBody>
          <a:bodyPr>
            <a:normAutofit/>
          </a:bodyPr>
          <a:lstStyle/>
          <a:p>
            <a:pPr marL="0" indent="0">
              <a:spcAft>
                <a:spcPts val="600"/>
              </a:spcAft>
              <a:buNone/>
            </a:pPr>
            <a:r>
              <a:rPr lang="en-US" sz="2400" dirty="0"/>
              <a:t>Remaining Useful Life / aka: RUL</a:t>
            </a:r>
          </a:p>
          <a:p>
            <a:pPr marL="0" indent="0">
              <a:buNone/>
            </a:pPr>
            <a:r>
              <a:rPr lang="en-US" sz="2400" dirty="0"/>
              <a:t>Multiple vehicle and engine manufacturers have data </a:t>
            </a:r>
            <a:r>
              <a:rPr lang="en-US" sz="2400" u="sng" dirty="0"/>
              <a:t>currently</a:t>
            </a:r>
            <a:r>
              <a:rPr lang="en-US" sz="2400" dirty="0"/>
              <a:t> or becoming available soon:</a:t>
            </a:r>
          </a:p>
          <a:p>
            <a:pPr lvl="1">
              <a:buClr>
                <a:schemeClr val="tx2"/>
              </a:buClr>
            </a:pPr>
            <a:r>
              <a:rPr lang="en-US" sz="1800" dirty="0"/>
              <a:t>Oil Condition / Life</a:t>
            </a:r>
          </a:p>
          <a:p>
            <a:pPr lvl="1">
              <a:buClr>
                <a:schemeClr val="tx2"/>
              </a:buClr>
            </a:pPr>
            <a:r>
              <a:rPr lang="en-US" sz="1800" dirty="0"/>
              <a:t>Oil Filter</a:t>
            </a:r>
          </a:p>
          <a:p>
            <a:pPr lvl="1">
              <a:buClr>
                <a:schemeClr val="tx2"/>
              </a:buClr>
            </a:pPr>
            <a:r>
              <a:rPr lang="en-US" sz="1800" dirty="0"/>
              <a:t>Fuel Filter</a:t>
            </a:r>
          </a:p>
          <a:p>
            <a:pPr lvl="1">
              <a:buClr>
                <a:schemeClr val="tx2"/>
              </a:buClr>
            </a:pPr>
            <a:r>
              <a:rPr lang="en-US" sz="1800" dirty="0"/>
              <a:t>Air Filter</a:t>
            </a:r>
          </a:p>
          <a:p>
            <a:pPr lvl="1">
              <a:buClr>
                <a:schemeClr val="tx2"/>
              </a:buClr>
            </a:pPr>
            <a:r>
              <a:rPr lang="en-US" sz="1800" dirty="0"/>
              <a:t>DEF Filter</a:t>
            </a:r>
          </a:p>
          <a:p>
            <a:pPr lvl="1">
              <a:buClr>
                <a:schemeClr val="tx2"/>
              </a:buClr>
            </a:pPr>
            <a:r>
              <a:rPr lang="en-US" sz="1800" dirty="0"/>
              <a:t>DPF Filter </a:t>
            </a:r>
          </a:p>
          <a:p>
            <a:pPr lvl="1">
              <a:buClr>
                <a:schemeClr val="tx2"/>
              </a:buClr>
            </a:pPr>
            <a:r>
              <a:rPr lang="en-US" sz="1800" dirty="0"/>
              <a:t>Transmission Oil &amp; Filter</a:t>
            </a:r>
          </a:p>
          <a:p>
            <a:endParaRPr lang="en-US" dirty="0"/>
          </a:p>
          <a:p>
            <a:pPr marL="0" indent="0">
              <a:buNone/>
            </a:pPr>
            <a:endParaRPr lang="en-US" sz="2400" dirty="0"/>
          </a:p>
        </p:txBody>
      </p:sp>
      <p:sp>
        <p:nvSpPr>
          <p:cNvPr id="5" name="Rectangle 4">
            <a:extLst>
              <a:ext uri="{FF2B5EF4-FFF2-40B4-BE49-F238E27FC236}">
                <a16:creationId xmlns:a16="http://schemas.microsoft.com/office/drawing/2014/main" id="{44053645-C6F4-4BE4-8B77-CB9269904CF9}"/>
              </a:ext>
            </a:extLst>
          </p:cNvPr>
          <p:cNvSpPr/>
          <p:nvPr/>
        </p:nvSpPr>
        <p:spPr>
          <a:xfrm>
            <a:off x="472542" y="5087500"/>
            <a:ext cx="11181455" cy="881979"/>
          </a:xfrm>
          <a:prstGeom prst="rect">
            <a:avLst/>
          </a:prstGeom>
          <a:solidFill>
            <a:srgbClr val="003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000" dirty="0"/>
              <a:t>Technology can improve TCO by providing “Insights” for accurate Dynamic Data Driven Intervals!</a:t>
            </a:r>
          </a:p>
          <a:p>
            <a:pPr algn="ctr"/>
            <a:r>
              <a:rPr lang="en-US" sz="2000" dirty="0">
                <a:solidFill>
                  <a:srgbClr val="FFFF00"/>
                </a:solidFill>
              </a:rPr>
              <a:t>This will take time to evolve – Need to start the foundation elements now! </a:t>
            </a:r>
          </a:p>
        </p:txBody>
      </p:sp>
    </p:spTree>
    <p:extLst>
      <p:ext uri="{BB962C8B-B14F-4D97-AF65-F5344CB8AC3E}">
        <p14:creationId xmlns:p14="http://schemas.microsoft.com/office/powerpoint/2010/main" val="301171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lstStyle/>
          <a:p>
            <a:r>
              <a:rPr lang="en-US" dirty="0"/>
              <a:t>Requirements / Needs:</a:t>
            </a:r>
          </a:p>
        </p:txBody>
      </p:sp>
      <p:sp>
        <p:nvSpPr>
          <p:cNvPr id="6" name="Rectangle 5">
            <a:extLst>
              <a:ext uri="{FF2B5EF4-FFF2-40B4-BE49-F238E27FC236}">
                <a16:creationId xmlns:a16="http://schemas.microsoft.com/office/drawing/2014/main" id="{8009C217-1EC7-46EE-971A-49366B0660F9}"/>
              </a:ext>
            </a:extLst>
          </p:cNvPr>
          <p:cNvSpPr/>
          <p:nvPr/>
        </p:nvSpPr>
        <p:spPr>
          <a:xfrm>
            <a:off x="809625" y="1853071"/>
            <a:ext cx="3752850" cy="45720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Truck / Manufacturer / Dealers</a:t>
            </a:r>
          </a:p>
        </p:txBody>
      </p:sp>
      <p:sp>
        <p:nvSpPr>
          <p:cNvPr id="7" name="Rectangle 6">
            <a:extLst>
              <a:ext uri="{FF2B5EF4-FFF2-40B4-BE49-F238E27FC236}">
                <a16:creationId xmlns:a16="http://schemas.microsoft.com/office/drawing/2014/main" id="{9FB76061-EEDE-46AF-A688-DCFA620F8A32}"/>
              </a:ext>
            </a:extLst>
          </p:cNvPr>
          <p:cNvSpPr/>
          <p:nvPr/>
        </p:nvSpPr>
        <p:spPr>
          <a:xfrm>
            <a:off x="7343775" y="1853070"/>
            <a:ext cx="3752850" cy="45720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FMS / Customer</a:t>
            </a:r>
          </a:p>
        </p:txBody>
      </p:sp>
      <p:sp>
        <p:nvSpPr>
          <p:cNvPr id="8" name="AutoShape 8" descr="https://safholland.com/fileadmin/user_upload/Global/Solution_icons/USsemi-trailer/Icon_Reefer_USst.svg">
            <a:extLst>
              <a:ext uri="{FF2B5EF4-FFF2-40B4-BE49-F238E27FC236}">
                <a16:creationId xmlns:a16="http://schemas.microsoft.com/office/drawing/2014/main" id="{C1519D8B-87D8-4270-898B-A25C1CA3A764}"/>
              </a:ext>
            </a:extLst>
          </p:cNvPr>
          <p:cNvSpPr>
            <a:spLocks noChangeAspect="1" noChangeArrowheads="1"/>
          </p:cNvSpPr>
          <p:nvPr/>
        </p:nvSpPr>
        <p:spPr bwMode="auto">
          <a:xfrm>
            <a:off x="5943600" y="4762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EE98A38-296B-4A15-AD64-B245FC4F627C}"/>
              </a:ext>
            </a:extLst>
          </p:cNvPr>
          <p:cNvPicPr>
            <a:picLocks noChangeAspect="1"/>
          </p:cNvPicPr>
          <p:nvPr/>
        </p:nvPicPr>
        <p:blipFill>
          <a:blip r:embed="rId2"/>
          <a:stretch>
            <a:fillRect/>
          </a:stretch>
        </p:blipFill>
        <p:spPr>
          <a:xfrm>
            <a:off x="5079312" y="967630"/>
            <a:ext cx="1842876" cy="685239"/>
          </a:xfrm>
          <a:prstGeom prst="rect">
            <a:avLst/>
          </a:prstGeom>
        </p:spPr>
      </p:pic>
      <p:cxnSp>
        <p:nvCxnSpPr>
          <p:cNvPr id="10" name="Connector: Elbow 9">
            <a:extLst>
              <a:ext uri="{FF2B5EF4-FFF2-40B4-BE49-F238E27FC236}">
                <a16:creationId xmlns:a16="http://schemas.microsoft.com/office/drawing/2014/main" id="{1F8167D1-240A-43AE-BAD2-FE34B0770A4A}"/>
              </a:ext>
            </a:extLst>
          </p:cNvPr>
          <p:cNvCxnSpPr>
            <a:cxnSpLocks/>
            <a:stCxn id="9" idx="3"/>
            <a:endCxn id="7" idx="0"/>
          </p:cNvCxnSpPr>
          <p:nvPr/>
        </p:nvCxnSpPr>
        <p:spPr>
          <a:xfrm>
            <a:off x="6922188" y="1310250"/>
            <a:ext cx="2298012" cy="542820"/>
          </a:xfrm>
          <a:prstGeom prst="bentConnector2">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73D5FAA3-BAD8-4180-9478-7FD05BFB5C45}"/>
              </a:ext>
            </a:extLst>
          </p:cNvPr>
          <p:cNvCxnSpPr>
            <a:cxnSpLocks/>
            <a:stCxn id="9" idx="1"/>
            <a:endCxn id="6" idx="0"/>
          </p:cNvCxnSpPr>
          <p:nvPr/>
        </p:nvCxnSpPr>
        <p:spPr>
          <a:xfrm rot="10800000" flipV="1">
            <a:off x="2686050" y="1310249"/>
            <a:ext cx="2393262" cy="542821"/>
          </a:xfrm>
          <a:prstGeom prst="bentConnector2">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Arrow: Right 11">
            <a:extLst>
              <a:ext uri="{FF2B5EF4-FFF2-40B4-BE49-F238E27FC236}">
                <a16:creationId xmlns:a16="http://schemas.microsoft.com/office/drawing/2014/main" id="{D66516B6-0FBA-46C9-89CF-46EBED5AE112}"/>
              </a:ext>
            </a:extLst>
          </p:cNvPr>
          <p:cNvSpPr/>
          <p:nvPr/>
        </p:nvSpPr>
        <p:spPr>
          <a:xfrm>
            <a:off x="809625" y="2402452"/>
            <a:ext cx="6313621" cy="457201"/>
          </a:xfrm>
          <a:prstGeom prst="rightArrow">
            <a:avLst>
              <a:gd name="adj1" fmla="val 70833"/>
              <a:gd name="adj2" fmla="val 125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Service Requirements – Due Soon, Past Due, Replace Soon</a:t>
            </a:r>
          </a:p>
        </p:txBody>
      </p:sp>
      <p:sp>
        <p:nvSpPr>
          <p:cNvPr id="13" name="Arrow: Right 12">
            <a:extLst>
              <a:ext uri="{FF2B5EF4-FFF2-40B4-BE49-F238E27FC236}">
                <a16:creationId xmlns:a16="http://schemas.microsoft.com/office/drawing/2014/main" id="{89AAF6AE-566B-49FD-B565-306A38BD55F1}"/>
              </a:ext>
            </a:extLst>
          </p:cNvPr>
          <p:cNvSpPr/>
          <p:nvPr/>
        </p:nvSpPr>
        <p:spPr>
          <a:xfrm flipH="1">
            <a:off x="4829176" y="4533899"/>
            <a:ext cx="6343649" cy="457201"/>
          </a:xfrm>
          <a:prstGeom prst="rightArrow">
            <a:avLst>
              <a:gd name="adj1" fmla="val 70833"/>
              <a:gd name="adj2" fmla="val 125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   Service Requirements – Due Soon or Past Due</a:t>
            </a:r>
          </a:p>
        </p:txBody>
      </p:sp>
      <p:sp>
        <p:nvSpPr>
          <p:cNvPr id="14" name="Rectangle 13">
            <a:extLst>
              <a:ext uri="{FF2B5EF4-FFF2-40B4-BE49-F238E27FC236}">
                <a16:creationId xmlns:a16="http://schemas.microsoft.com/office/drawing/2014/main" id="{3E8732DD-03CF-4E8B-AFDE-2A978F066EE0}"/>
              </a:ext>
            </a:extLst>
          </p:cNvPr>
          <p:cNvSpPr/>
          <p:nvPr/>
        </p:nvSpPr>
        <p:spPr>
          <a:xfrm>
            <a:off x="809624" y="2845723"/>
            <a:ext cx="3676650" cy="95987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880" indent="-18288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Past Due</a:t>
            </a:r>
          </a:p>
          <a:p>
            <a:pPr marL="640080" lvl="1" indent="-18288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Oil Change, Fuel Filter, Lube Driveline</a:t>
            </a:r>
          </a:p>
          <a:p>
            <a:pPr marL="182880" indent="-18288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Due Soon</a:t>
            </a:r>
          </a:p>
          <a:p>
            <a:pPr marL="640080" lvl="1" indent="-18288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Valve Lash Adjustment, DEF Filter</a:t>
            </a:r>
          </a:p>
        </p:txBody>
      </p:sp>
      <p:sp>
        <p:nvSpPr>
          <p:cNvPr id="15" name="Rectangle 14">
            <a:extLst>
              <a:ext uri="{FF2B5EF4-FFF2-40B4-BE49-F238E27FC236}">
                <a16:creationId xmlns:a16="http://schemas.microsoft.com/office/drawing/2014/main" id="{33DBFE27-8388-46A4-BD9C-9AD96010A2B0}"/>
              </a:ext>
            </a:extLst>
          </p:cNvPr>
          <p:cNvSpPr/>
          <p:nvPr/>
        </p:nvSpPr>
        <p:spPr>
          <a:xfrm>
            <a:off x="7219950" y="4973484"/>
            <a:ext cx="3952875" cy="102726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880" indent="-18288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Past Due</a:t>
            </a:r>
          </a:p>
          <a:p>
            <a:pPr marL="640080" lvl="1" indent="-182880">
              <a:buFont typeface="Arial" panose="020B0604020202020204" pitchFamily="34" charset="0"/>
              <a:buChar char="‒"/>
            </a:pPr>
            <a:r>
              <a:rPr lang="en-US" sz="1200" b="1" dirty="0">
                <a:solidFill>
                  <a:schemeClr val="accent2"/>
                </a:solidFill>
                <a:latin typeface="Arial" panose="020B0604020202020204" pitchFamily="34" charset="0"/>
                <a:cs typeface="Arial" panose="020B0604020202020204" pitchFamily="34" charset="0"/>
              </a:rPr>
              <a:t>Lift gate, </a:t>
            </a:r>
            <a:r>
              <a:rPr lang="en-US" sz="1200" dirty="0">
                <a:solidFill>
                  <a:schemeClr val="tx1"/>
                </a:solidFill>
                <a:latin typeface="Arial" panose="020B0604020202020204" pitchFamily="34" charset="0"/>
                <a:cs typeface="Arial" panose="020B0604020202020204" pitchFamily="34" charset="0"/>
              </a:rPr>
              <a:t>Oil Change, Fuel Filter, Lube Driveline</a:t>
            </a:r>
          </a:p>
          <a:p>
            <a:pPr marL="182880" indent="-18288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Performed</a:t>
            </a:r>
          </a:p>
          <a:p>
            <a:pPr marL="640080" lvl="1" indent="-182880">
              <a:buFont typeface="Arial" panose="020B0604020202020204" pitchFamily="34" charset="0"/>
              <a:buChar char="‒"/>
            </a:pPr>
            <a:r>
              <a:rPr lang="en-US" sz="1200" b="1" dirty="0">
                <a:solidFill>
                  <a:schemeClr val="accent2"/>
                </a:solidFill>
                <a:latin typeface="Arial" panose="020B0604020202020204" pitchFamily="34" charset="0"/>
                <a:cs typeface="Arial" panose="020B0604020202020204" pitchFamily="34" charset="0"/>
              </a:rPr>
              <a:t>Air Dryer</a:t>
            </a:r>
            <a:r>
              <a:rPr lang="en-US" sz="1200" dirty="0">
                <a:solidFill>
                  <a:schemeClr val="accent2"/>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Valve Lash Adjustment, DEF Filter</a:t>
            </a:r>
          </a:p>
        </p:txBody>
      </p:sp>
      <p:sp>
        <p:nvSpPr>
          <p:cNvPr id="16" name="Arrow: Right 15">
            <a:extLst>
              <a:ext uri="{FF2B5EF4-FFF2-40B4-BE49-F238E27FC236}">
                <a16:creationId xmlns:a16="http://schemas.microsoft.com/office/drawing/2014/main" id="{A033BEDB-E319-40B7-9782-8E0FA8309F33}"/>
              </a:ext>
            </a:extLst>
          </p:cNvPr>
          <p:cNvSpPr/>
          <p:nvPr/>
        </p:nvSpPr>
        <p:spPr>
          <a:xfrm>
            <a:off x="809623" y="3934642"/>
            <a:ext cx="6313621" cy="457201"/>
          </a:xfrm>
          <a:prstGeom prst="rightArrow">
            <a:avLst>
              <a:gd name="adj1" fmla="val 70833"/>
              <a:gd name="adj2" fmla="val 125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Service Event – AT Dealer (Service Provider) “Pull Request”</a:t>
            </a:r>
          </a:p>
        </p:txBody>
      </p:sp>
      <p:sp>
        <p:nvSpPr>
          <p:cNvPr id="17" name="TextBox 16">
            <a:extLst>
              <a:ext uri="{FF2B5EF4-FFF2-40B4-BE49-F238E27FC236}">
                <a16:creationId xmlns:a16="http://schemas.microsoft.com/office/drawing/2014/main" id="{8AA1F635-F8B4-4C74-B4AA-7B566537AB3B}"/>
              </a:ext>
            </a:extLst>
          </p:cNvPr>
          <p:cNvSpPr txBox="1"/>
          <p:nvPr/>
        </p:nvSpPr>
        <p:spPr>
          <a:xfrm>
            <a:off x="7231543" y="967630"/>
            <a:ext cx="2167973" cy="369332"/>
          </a:xfrm>
          <a:prstGeom prst="rect">
            <a:avLst/>
          </a:prstGeom>
          <a:noFill/>
        </p:spPr>
        <p:txBody>
          <a:bodyPr wrap="square" rtlCol="0">
            <a:spAutoFit/>
          </a:bodyPr>
          <a:lstStyle/>
          <a:p>
            <a:r>
              <a:rPr lang="en-US" dirty="0"/>
              <a:t>Telematics Data</a:t>
            </a:r>
          </a:p>
        </p:txBody>
      </p:sp>
      <p:sp>
        <p:nvSpPr>
          <p:cNvPr id="18" name="TextBox 17">
            <a:extLst>
              <a:ext uri="{FF2B5EF4-FFF2-40B4-BE49-F238E27FC236}">
                <a16:creationId xmlns:a16="http://schemas.microsoft.com/office/drawing/2014/main" id="{BD3CE78A-FCDA-4941-A913-D38FE10A5C6E}"/>
              </a:ext>
            </a:extLst>
          </p:cNvPr>
          <p:cNvSpPr txBox="1"/>
          <p:nvPr/>
        </p:nvSpPr>
        <p:spPr>
          <a:xfrm>
            <a:off x="3202887" y="951311"/>
            <a:ext cx="2167973" cy="369332"/>
          </a:xfrm>
          <a:prstGeom prst="rect">
            <a:avLst/>
          </a:prstGeom>
          <a:noFill/>
        </p:spPr>
        <p:txBody>
          <a:bodyPr wrap="square" rtlCol="0">
            <a:spAutoFit/>
          </a:bodyPr>
          <a:lstStyle/>
          <a:p>
            <a:r>
              <a:rPr lang="en-US" dirty="0"/>
              <a:t>OEM Data</a:t>
            </a:r>
          </a:p>
        </p:txBody>
      </p:sp>
    </p:spTree>
    <p:extLst>
      <p:ext uri="{BB962C8B-B14F-4D97-AF65-F5344CB8AC3E}">
        <p14:creationId xmlns:p14="http://schemas.microsoft.com/office/powerpoint/2010/main" val="390458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247650" y="134621"/>
            <a:ext cx="10972800" cy="959556"/>
          </a:xfrm>
        </p:spPr>
        <p:txBody>
          <a:bodyPr/>
          <a:lstStyle/>
          <a:p>
            <a:r>
              <a:rPr lang="en-US" dirty="0"/>
              <a:t>Requirements / Needs:</a:t>
            </a:r>
          </a:p>
        </p:txBody>
      </p:sp>
      <p:sp>
        <p:nvSpPr>
          <p:cNvPr id="19" name="Rectangle 18">
            <a:extLst>
              <a:ext uri="{FF2B5EF4-FFF2-40B4-BE49-F238E27FC236}">
                <a16:creationId xmlns:a16="http://schemas.microsoft.com/office/drawing/2014/main" id="{748BF1FB-3352-487C-897E-DAB4AFEBB9CA}"/>
              </a:ext>
            </a:extLst>
          </p:cNvPr>
          <p:cNvSpPr/>
          <p:nvPr/>
        </p:nvSpPr>
        <p:spPr>
          <a:xfrm>
            <a:off x="809625" y="1853071"/>
            <a:ext cx="3752850" cy="45720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Truck / Manufacturer / Dealers</a:t>
            </a:r>
          </a:p>
        </p:txBody>
      </p:sp>
      <p:sp>
        <p:nvSpPr>
          <p:cNvPr id="20" name="Rectangle 19">
            <a:extLst>
              <a:ext uri="{FF2B5EF4-FFF2-40B4-BE49-F238E27FC236}">
                <a16:creationId xmlns:a16="http://schemas.microsoft.com/office/drawing/2014/main" id="{E312E0BD-9DC5-49CF-9267-682F90F9A213}"/>
              </a:ext>
            </a:extLst>
          </p:cNvPr>
          <p:cNvSpPr/>
          <p:nvPr/>
        </p:nvSpPr>
        <p:spPr>
          <a:xfrm>
            <a:off x="7343775" y="1853070"/>
            <a:ext cx="3752850" cy="45720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FMS / Customer</a:t>
            </a:r>
          </a:p>
        </p:txBody>
      </p:sp>
      <p:sp>
        <p:nvSpPr>
          <p:cNvPr id="21" name="AutoShape 8" descr="https://safholland.com/fileadmin/user_upload/Global/Solution_icons/USsemi-trailer/Icon_Reefer_USst.svg">
            <a:extLst>
              <a:ext uri="{FF2B5EF4-FFF2-40B4-BE49-F238E27FC236}">
                <a16:creationId xmlns:a16="http://schemas.microsoft.com/office/drawing/2014/main" id="{3CEC14B7-5C21-496D-AF93-D63D86EAE04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1">
            <a:extLst>
              <a:ext uri="{FF2B5EF4-FFF2-40B4-BE49-F238E27FC236}">
                <a16:creationId xmlns:a16="http://schemas.microsoft.com/office/drawing/2014/main" id="{E19CB2C5-FA22-43F2-9093-CF38011C0C81}"/>
              </a:ext>
            </a:extLst>
          </p:cNvPr>
          <p:cNvPicPr>
            <a:picLocks noChangeAspect="1"/>
          </p:cNvPicPr>
          <p:nvPr/>
        </p:nvPicPr>
        <p:blipFill>
          <a:blip r:embed="rId2"/>
          <a:stretch>
            <a:fillRect/>
          </a:stretch>
        </p:blipFill>
        <p:spPr>
          <a:xfrm>
            <a:off x="5079312" y="967630"/>
            <a:ext cx="1842876" cy="685239"/>
          </a:xfrm>
          <a:prstGeom prst="rect">
            <a:avLst/>
          </a:prstGeom>
        </p:spPr>
      </p:pic>
      <p:cxnSp>
        <p:nvCxnSpPr>
          <p:cNvPr id="23" name="Connector: Elbow 22">
            <a:extLst>
              <a:ext uri="{FF2B5EF4-FFF2-40B4-BE49-F238E27FC236}">
                <a16:creationId xmlns:a16="http://schemas.microsoft.com/office/drawing/2014/main" id="{A65B567D-BE23-49A2-B59D-5A7804B1B6AA}"/>
              </a:ext>
            </a:extLst>
          </p:cNvPr>
          <p:cNvCxnSpPr>
            <a:cxnSpLocks/>
            <a:stCxn id="22" idx="3"/>
            <a:endCxn id="20" idx="0"/>
          </p:cNvCxnSpPr>
          <p:nvPr/>
        </p:nvCxnSpPr>
        <p:spPr>
          <a:xfrm>
            <a:off x="6922188" y="1310250"/>
            <a:ext cx="2298012" cy="542820"/>
          </a:xfrm>
          <a:prstGeom prst="bentConnector2">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4CD89636-F794-4489-BB3E-D1F872D533CE}"/>
              </a:ext>
            </a:extLst>
          </p:cNvPr>
          <p:cNvCxnSpPr>
            <a:cxnSpLocks/>
            <a:stCxn id="22" idx="1"/>
            <a:endCxn id="19" idx="0"/>
          </p:cNvCxnSpPr>
          <p:nvPr/>
        </p:nvCxnSpPr>
        <p:spPr>
          <a:xfrm rot="10800000" flipV="1">
            <a:off x="2686050" y="1310249"/>
            <a:ext cx="2393262" cy="542821"/>
          </a:xfrm>
          <a:prstGeom prst="bentConnector2">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Arrow: Right 24">
            <a:extLst>
              <a:ext uri="{FF2B5EF4-FFF2-40B4-BE49-F238E27FC236}">
                <a16:creationId xmlns:a16="http://schemas.microsoft.com/office/drawing/2014/main" id="{8477628A-47BF-450B-B40F-5385816BF2C8}"/>
              </a:ext>
            </a:extLst>
          </p:cNvPr>
          <p:cNvSpPr/>
          <p:nvPr/>
        </p:nvSpPr>
        <p:spPr>
          <a:xfrm flipH="1">
            <a:off x="4752975" y="3816484"/>
            <a:ext cx="6343649" cy="457201"/>
          </a:xfrm>
          <a:prstGeom prst="rightArrow">
            <a:avLst>
              <a:gd name="adj1" fmla="val 70833"/>
              <a:gd name="adj2" fmla="val 125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   Service Requirements – Performed </a:t>
            </a:r>
            <a:r>
              <a:rPr lang="en-US" sz="1200" dirty="0">
                <a:solidFill>
                  <a:schemeClr val="tx1"/>
                </a:solidFill>
              </a:rPr>
              <a:t>(Items, Date, Odometer / Engine Hours)</a:t>
            </a:r>
            <a:endParaRPr lang="en-US" sz="1600" dirty="0">
              <a:solidFill>
                <a:schemeClr val="tx1"/>
              </a:solidFill>
            </a:endParaRPr>
          </a:p>
        </p:txBody>
      </p:sp>
      <p:sp>
        <p:nvSpPr>
          <p:cNvPr id="26" name="Arrow: Right 25">
            <a:extLst>
              <a:ext uri="{FF2B5EF4-FFF2-40B4-BE49-F238E27FC236}">
                <a16:creationId xmlns:a16="http://schemas.microsoft.com/office/drawing/2014/main" id="{69BCC3BF-6B65-4F10-9E6D-C1FB732A0C93}"/>
              </a:ext>
            </a:extLst>
          </p:cNvPr>
          <p:cNvSpPr/>
          <p:nvPr/>
        </p:nvSpPr>
        <p:spPr>
          <a:xfrm>
            <a:off x="809624" y="3202543"/>
            <a:ext cx="7096126" cy="497948"/>
          </a:xfrm>
          <a:prstGeom prst="rightArrow">
            <a:avLst>
              <a:gd name="adj1" fmla="val 70833"/>
              <a:gd name="adj2" fmla="val 125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  Dealer Maintenance Performed </a:t>
            </a:r>
            <a:r>
              <a:rPr lang="en-US" sz="1200" dirty="0">
                <a:solidFill>
                  <a:schemeClr val="tx1"/>
                </a:solidFill>
              </a:rPr>
              <a:t>( Provider, RO #, Items, Date, Odometer / Engine Hours)</a:t>
            </a:r>
            <a:endParaRPr lang="en-US" sz="1600" dirty="0">
              <a:solidFill>
                <a:schemeClr val="tx1"/>
              </a:solidFill>
            </a:endParaRPr>
          </a:p>
        </p:txBody>
      </p:sp>
      <p:sp>
        <p:nvSpPr>
          <p:cNvPr id="27" name="Rectangle 26">
            <a:extLst>
              <a:ext uri="{FF2B5EF4-FFF2-40B4-BE49-F238E27FC236}">
                <a16:creationId xmlns:a16="http://schemas.microsoft.com/office/drawing/2014/main" id="{69D3CC10-705C-4FB5-A274-20BAF4291E90}"/>
              </a:ext>
            </a:extLst>
          </p:cNvPr>
          <p:cNvSpPr/>
          <p:nvPr/>
        </p:nvSpPr>
        <p:spPr>
          <a:xfrm>
            <a:off x="809625" y="2471945"/>
            <a:ext cx="10287000" cy="5428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Need to Update Systems – Both Sides</a:t>
            </a:r>
          </a:p>
        </p:txBody>
      </p:sp>
    </p:spTree>
    <p:extLst>
      <p:ext uri="{BB962C8B-B14F-4D97-AF65-F5344CB8AC3E}">
        <p14:creationId xmlns:p14="http://schemas.microsoft.com/office/powerpoint/2010/main" val="284708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theme/theme1.xml><?xml version="1.0" encoding="utf-8"?>
<a:theme xmlns:a="http://schemas.openxmlformats.org/drawingml/2006/main" name="Office Theme">
  <a:themeElements>
    <a:clrScheme name="Custom 6">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galForum19_16x9" id="{BE0A8372-BFFE-E547-A54B-13CE4549F1C1}" vid="{6337DB41-23F9-ED44-A6AA-188402042D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9BBB912900DE4AB024DB9D35FE1FEB" ma:contentTypeVersion="10" ma:contentTypeDescription="Create a new document." ma:contentTypeScope="" ma:versionID="4b69876ba989052e400039faaa648818">
  <xsd:schema xmlns:xsd="http://www.w3.org/2001/XMLSchema" xmlns:xs="http://www.w3.org/2001/XMLSchema" xmlns:p="http://schemas.microsoft.com/office/2006/metadata/properties" xmlns:ns2="67324f75-556c-447f-b8a5-09f5eae92bd7" targetNamespace="http://schemas.microsoft.com/office/2006/metadata/properties" ma:root="true" ma:fieldsID="8618ff703c8cc4848178c8ddccef85ac" ns2:_="">
    <xsd:import namespace="67324f75-556c-447f-b8a5-09f5eae92b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324f75-556c-447f-b8a5-09f5eae92b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63FC5B-F00E-4FCF-931C-3E204320A404}">
  <ds:schemaRefs>
    <ds:schemaRef ds:uri="http://purl.org/dc/dcmitype/"/>
    <ds:schemaRef ds:uri="http://schemas.microsoft.com/office/infopath/2007/PartnerControls"/>
    <ds:schemaRef ds:uri="67324f75-556c-447f-b8a5-09f5eae92bd7"/>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16D6816F-A2DF-41F2-AF50-CF1A73BAC8D9}">
  <ds:schemaRefs>
    <ds:schemaRef ds:uri="http://schemas.microsoft.com/sharepoint/v3/contenttype/forms"/>
  </ds:schemaRefs>
</ds:datastoreItem>
</file>

<file path=customXml/itemProps3.xml><?xml version="1.0" encoding="utf-8"?>
<ds:datastoreItem xmlns:ds="http://schemas.openxmlformats.org/officeDocument/2006/customXml" ds:itemID="{D70E0576-9CFD-4FAA-A1D4-ADE7D331F3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324f75-556c-447f-b8a5-09f5eae92b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20115</TotalTime>
  <Words>1719</Words>
  <Application>Microsoft Office PowerPoint</Application>
  <PresentationFormat>Widescreen</PresentationFormat>
  <Paragraphs>221</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PowerPoint Presentation</vt:lpstr>
      <vt:lpstr>Purpose &amp; Scope:</vt:lpstr>
      <vt:lpstr>Objective:</vt:lpstr>
      <vt:lpstr>Current Participants:</vt:lpstr>
      <vt:lpstr>Discussions: Better Together!</vt:lpstr>
      <vt:lpstr> Preventive Parts Replacement:</vt:lpstr>
      <vt:lpstr>Example: Maintenance Alerts - Remaining Useful Life</vt:lpstr>
      <vt:lpstr>Requirements / Needs:</vt:lpstr>
      <vt:lpstr>Requirements / Needs:</vt:lpstr>
      <vt:lpstr>What is the Desired Outcome:</vt:lpstr>
      <vt:lpstr>Maintenance Alert Elements:</vt:lpstr>
      <vt:lpstr>VMRS Coding for Predictive Alerts:</vt:lpstr>
      <vt:lpstr>Discussion – Potential Path:</vt:lpstr>
      <vt:lpstr>Status Codes: For Maintenance Alerting</vt:lpstr>
      <vt:lpstr>Example: Maintenance Alerting</vt:lpstr>
      <vt:lpstr>API Potential Payload:</vt:lpstr>
      <vt:lpstr>API Potential Payload:</vt:lpstr>
      <vt:lpstr>API Potential Payload:</vt:lpstr>
      <vt:lpstr>RP 802F: Update required for RP 802F to “G” (T)</vt:lpstr>
      <vt:lpstr>RP 802F: Example Paragraph for Document</vt:lpstr>
      <vt:lpstr>RP 802F: Proposed Added Paragraph for RP</vt:lpstr>
      <vt:lpstr>RP 802F: Advantages to VMRS</vt:lpstr>
      <vt:lpstr>Next Steps:</vt:lpstr>
      <vt:lpstr>Questions / Discussion?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Mulshine, Brian</cp:lastModifiedBy>
  <cp:revision>172</cp:revision>
  <cp:lastPrinted>2022-03-03T19:39:14Z</cp:lastPrinted>
  <dcterms:created xsi:type="dcterms:W3CDTF">2019-03-07T20:27:59Z</dcterms:created>
  <dcterms:modified xsi:type="dcterms:W3CDTF">2023-08-12T00:01:20Z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0x010100969BBB912900DE4AB024DB9D35FE1FEB</vt:lpwstr>
  </property>
</Properties>
</file>