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367" r:id="rId6"/>
    <p:sldId id="368" r:id="rId7"/>
    <p:sldId id="369" r:id="rId8"/>
    <p:sldId id="287" r:id="rId9"/>
    <p:sldId id="290" r:id="rId10"/>
    <p:sldId id="373" r:id="rId11"/>
    <p:sldId id="374" r:id="rId12"/>
    <p:sldId id="375" r:id="rId13"/>
    <p:sldId id="376" r:id="rId14"/>
    <p:sldId id="377" r:id="rId15"/>
    <p:sldId id="391" r:id="rId16"/>
    <p:sldId id="389" r:id="rId17"/>
    <p:sldId id="379" r:id="rId18"/>
    <p:sldId id="384" r:id="rId19"/>
    <p:sldId id="385" r:id="rId20"/>
    <p:sldId id="392" r:id="rId21"/>
    <p:sldId id="386" r:id="rId22"/>
    <p:sldId id="382" r:id="rId23"/>
    <p:sldId id="383" r:id="rId24"/>
    <p:sldId id="390" r:id="rId25"/>
    <p:sldId id="387" r:id="rId26"/>
    <p:sldId id="393" r:id="rId27"/>
    <p:sldId id="36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90"/>
    <a:srgbClr val="0D5293"/>
    <a:srgbClr val="FFFFFF"/>
    <a:srgbClr val="9BB1CF"/>
    <a:srgbClr val="435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5" autoAdjust="0"/>
    <p:restoredTop sz="86441" autoAdjust="0"/>
  </p:normalViewPr>
  <p:slideViewPr>
    <p:cSldViewPr snapToGrid="0" snapToObjects="1">
      <p:cViewPr varScale="1">
        <p:scale>
          <a:sx n="100" d="100"/>
          <a:sy n="100" d="100"/>
        </p:scale>
        <p:origin x="19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ECA8F-8F00-0145-9D57-BC5554B975BF}" type="datetimeFigureOut">
              <a:rPr lang="en-US" smtClean="0"/>
              <a:t>2/24/2023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A4BDF-92F0-624F-BF2E-00975557D9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0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A4BDF-92F0-624F-BF2E-00975557D9F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8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582EC226-A5BC-C842-9AB7-7B7180257583}" type="slidenum">
              <a:rPr lang="en-US" sz="1200" smtClean="0"/>
              <a:pPr eaLnBrk="1" hangingPunct="1">
                <a:defRPr/>
              </a:pPr>
              <a:t>2</a:t>
            </a:fld>
            <a:endParaRPr lang="en-US" sz="1200" dirty="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4343400"/>
            <a:ext cx="5029200" cy="411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B110BE92-8EAC-F044-AC97-30DDA559AE7B}" type="slidenum">
              <a:rPr lang="en-US" sz="1200" smtClean="0"/>
              <a:pPr eaLnBrk="1" hangingPunct="1">
                <a:defRPr/>
              </a:pPr>
              <a:t>3</a:t>
            </a:fld>
            <a:endParaRPr lang="en-US" sz="1200" dirty="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4343400"/>
            <a:ext cx="5029200" cy="41148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AB4CEB13-73E9-8F45-B2D7-FC6A70FFF730}" type="slidenum">
              <a:rPr lang="en-US" sz="1200" smtClean="0"/>
              <a:pPr eaLnBrk="1" hangingPunct="1">
                <a:defRPr/>
              </a:pPr>
              <a:t>4</a:t>
            </a:fld>
            <a:endParaRPr lang="en-US" sz="1200" dirty="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953E2E-0E3D-CA45-AF33-4A5C7784E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8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B028AF-3F95-BE41-B9EA-7E87109841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3C0E5-FB7D-EC4F-BF0B-4EF9D236B0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306" y="1143000"/>
            <a:ext cx="10995660" cy="2526956"/>
          </a:xfrm>
          <a:noFill/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B1CF"/>
              </a:buClr>
              <a:buSzTx/>
              <a:buFont typeface="Arial" panose="020B0604020202020204" pitchFamily="34" charset="0"/>
              <a:buNone/>
              <a:tabLst/>
              <a:defRPr sz="50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4000" b="1">
                <a:solidFill>
                  <a:srgbClr val="004990"/>
                </a:solidFill>
              </a:defRPr>
            </a:lvl2pPr>
            <a:lvl3pPr marL="914400" indent="0" algn="ctr">
              <a:buNone/>
              <a:defRPr sz="4000" b="1">
                <a:solidFill>
                  <a:srgbClr val="004990"/>
                </a:solidFill>
              </a:defRPr>
            </a:lvl3pPr>
            <a:lvl4pPr marL="1371600" indent="0" algn="ctr">
              <a:buNone/>
              <a:defRPr sz="4000" b="1">
                <a:solidFill>
                  <a:srgbClr val="004990"/>
                </a:solidFill>
              </a:defRPr>
            </a:lvl4pPr>
            <a:lvl5pPr marL="1828800" indent="0" algn="ctr">
              <a:buNone/>
              <a:defRPr sz="4000" b="1">
                <a:solidFill>
                  <a:srgbClr val="004990"/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r>
              <a:rPr lang="en-US" dirty="0"/>
              <a:t>Session 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CCB4AED-4F6A-254A-A9F4-B82381C46F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306" y="5412259"/>
            <a:ext cx="10995660" cy="144574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5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4000" b="1">
                <a:solidFill>
                  <a:srgbClr val="004990"/>
                </a:solidFill>
              </a:defRPr>
            </a:lvl2pPr>
            <a:lvl3pPr marL="914400" indent="0" algn="ctr">
              <a:buNone/>
              <a:defRPr sz="4000" b="1">
                <a:solidFill>
                  <a:srgbClr val="004990"/>
                </a:solidFill>
              </a:defRPr>
            </a:lvl3pPr>
            <a:lvl4pPr marL="1371600" indent="0" algn="ctr">
              <a:buNone/>
              <a:defRPr sz="4000" b="1">
                <a:solidFill>
                  <a:srgbClr val="004990"/>
                </a:solidFill>
              </a:defRPr>
            </a:lvl4pPr>
            <a:lvl5pPr marL="1828800" indent="0" algn="ctr">
              <a:buNone/>
              <a:defRPr sz="4000" b="1">
                <a:solidFill>
                  <a:srgbClr val="004990"/>
                </a:solidFill>
              </a:defRPr>
            </a:lvl5pPr>
          </a:lstStyle>
          <a:p>
            <a:pPr lvl="0"/>
            <a:r>
              <a:rPr lang="en-US" dirty="0"/>
              <a:t>Logo Goes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1CA47B-D90C-F947-BFC6-3A495F71CE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170" y="3669956"/>
            <a:ext cx="10995660" cy="1742303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0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4000" b="1">
                <a:solidFill>
                  <a:srgbClr val="004990"/>
                </a:solidFill>
              </a:defRPr>
            </a:lvl2pPr>
            <a:lvl3pPr marL="914400" indent="0" algn="ctr">
              <a:buNone/>
              <a:defRPr sz="4000" b="1">
                <a:solidFill>
                  <a:srgbClr val="004990"/>
                </a:solidFill>
              </a:defRPr>
            </a:lvl3pPr>
            <a:lvl4pPr marL="1371600" indent="0" algn="ctr">
              <a:buNone/>
              <a:defRPr sz="4000" b="1">
                <a:solidFill>
                  <a:srgbClr val="004990"/>
                </a:solidFill>
              </a:defRPr>
            </a:lvl4pPr>
            <a:lvl5pPr marL="1828800" indent="0" algn="ctr">
              <a:buNone/>
              <a:defRPr sz="4000" b="1">
                <a:solidFill>
                  <a:srgbClr val="004990"/>
                </a:solidFill>
              </a:defRPr>
            </a:lvl5pPr>
          </a:lstStyle>
          <a:p>
            <a:pPr lvl="0"/>
            <a:r>
              <a:rPr lang="en-US" dirty="0"/>
              <a:t>Sponsored By</a:t>
            </a:r>
          </a:p>
        </p:txBody>
      </p:sp>
    </p:spTree>
    <p:extLst>
      <p:ext uri="{BB962C8B-B14F-4D97-AF65-F5344CB8AC3E}">
        <p14:creationId xmlns:p14="http://schemas.microsoft.com/office/powerpoint/2010/main" val="400486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B37F-37F4-E14B-9559-07760C14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3404"/>
            <a:ext cx="10972800" cy="9595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9387D-4F1A-C74B-A92F-DEC4C4872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92960"/>
            <a:ext cx="10972800" cy="432082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20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65F9FAC-872D-E041-AB65-826B8D43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2299"/>
            <a:ext cx="10972800" cy="9482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617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52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2267857"/>
          </a:xfrm>
        </p:spPr>
        <p:txBody>
          <a:bodyPr/>
          <a:lstStyle>
            <a:lvl1pPr marL="0" indent="0" algn="ctr">
              <a:buNone/>
              <a:defRPr>
                <a:solidFill>
                  <a:srgbClr val="C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93754-23AC-1E4A-AF8E-7FEB72AD95E3}" type="datetime1">
              <a:rPr lang="en-US"/>
              <a:pPr>
                <a:defRPr/>
              </a:pPr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80C12-C546-444D-9F8D-631E6ABB31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72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B1954A-0E3C-AA43-A9C8-68910B9F18C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593BC-3A17-FD48-809E-ACB93273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9660"/>
            <a:ext cx="10972800" cy="994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47F8E-D9A3-384C-81CA-BC23259B9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74568"/>
            <a:ext cx="10972800" cy="4229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62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5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43526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BB1CF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B1C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B1C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B1C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B1C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9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Objective: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EB1F13-74FD-4884-AA4F-0924F0D84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75" y="1029958"/>
            <a:ext cx="11422504" cy="465484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To create a common language / schema in VMRS (ATA Codes) to be leveraged by vehicle OEMs, engine manufacturers and component suppliers to digitally communicate “predictive” Maintenance &amp; Repair requirements. </a:t>
            </a:r>
          </a:p>
          <a:p>
            <a:pPr marL="0" indent="0">
              <a:buNone/>
            </a:pPr>
            <a:endParaRPr lang="en-US" sz="2600" dirty="0"/>
          </a:p>
          <a:p>
            <a:pPr lvl="1"/>
            <a:r>
              <a:rPr lang="en-US" sz="2600" b="1" dirty="0"/>
              <a:t>Predictive Maintenance: </a:t>
            </a:r>
            <a:r>
              <a:rPr lang="en-US" sz="2600" dirty="0"/>
              <a:t>Components or Systems identified to have scheduled maintenance requirements expected to be performed.</a:t>
            </a:r>
          </a:p>
          <a:p>
            <a:pPr marL="1371600" lvl="3" indent="0">
              <a:buNone/>
            </a:pPr>
            <a:r>
              <a:rPr lang="en-US" sz="2100" b="1" dirty="0"/>
              <a:t>Examples Include: </a:t>
            </a:r>
            <a:r>
              <a:rPr lang="en-US" sz="2100" dirty="0"/>
              <a:t>System Filters, Lubricants, Inspections, Adjustments and Cleaning</a:t>
            </a:r>
          </a:p>
          <a:p>
            <a:pPr lvl="1"/>
            <a:endParaRPr lang="en-US" sz="2600" dirty="0"/>
          </a:p>
          <a:p>
            <a:pPr lvl="1"/>
            <a:r>
              <a:rPr lang="en-US" sz="2600" b="1" dirty="0"/>
              <a:t>Predictive Repair: </a:t>
            </a:r>
            <a:r>
              <a:rPr lang="en-US" sz="2600" dirty="0"/>
              <a:t>Components that are identified to require servicing to prevent an unexpected usage interruption.</a:t>
            </a:r>
          </a:p>
          <a:p>
            <a:pPr marL="1371600" lvl="3" indent="0">
              <a:buNone/>
            </a:pPr>
            <a:r>
              <a:rPr lang="en-US" sz="2100" b="1" dirty="0"/>
              <a:t>Examples Include: </a:t>
            </a:r>
            <a:r>
              <a:rPr lang="en-US" sz="2100" dirty="0"/>
              <a:t>Batteries, Sensor’s and Valve’s, Calibration Updates that do not have a PM Schedule. </a:t>
            </a:r>
          </a:p>
          <a:p>
            <a:pPr marL="1371600" lvl="3" indent="0"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Note: This focuses on VMRS Codes Only!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800" i="1" dirty="0"/>
              <a:t>Other elements like parts and labor will be structured in the API offering by the data provider.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333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Example: Predictive Maintenance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FC31F-99A0-41CF-B4D9-98EDF8DFF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47" t="34352" b="46101"/>
          <a:stretch/>
        </p:blipFill>
        <p:spPr>
          <a:xfrm>
            <a:off x="9897374" y="888520"/>
            <a:ext cx="920150" cy="106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2FF57F-6673-419C-B9E6-BB39F4E34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476" y="974784"/>
            <a:ext cx="9317305" cy="478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37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Example: Predictive Maintenance - RUL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FC31F-99A0-41CF-B4D9-98EDF8DFF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47" t="34352" b="46101"/>
          <a:stretch/>
        </p:blipFill>
        <p:spPr>
          <a:xfrm>
            <a:off x="9897374" y="888520"/>
            <a:ext cx="920150" cy="106967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A409DC-9DB8-474C-A758-F08B52A65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75" y="1202487"/>
            <a:ext cx="11422504" cy="4168994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/>
              <a:t>RUL: </a:t>
            </a:r>
            <a:r>
              <a:rPr lang="en-US" dirty="0"/>
              <a:t>Remaining Useful Life</a:t>
            </a:r>
          </a:p>
          <a:p>
            <a:pPr marL="0" indent="0">
              <a:buNone/>
            </a:pPr>
            <a:r>
              <a:rPr lang="en-US" dirty="0"/>
              <a:t>Multiple vehicle and engine manufacturers have data </a:t>
            </a:r>
            <a:r>
              <a:rPr lang="en-US" u="sng" dirty="0"/>
              <a:t>currently</a:t>
            </a:r>
            <a:r>
              <a:rPr lang="en-US" dirty="0"/>
              <a:t> or becoming available soon:</a:t>
            </a:r>
          </a:p>
          <a:p>
            <a:pPr lvl="1">
              <a:buClr>
                <a:schemeClr val="tx2"/>
              </a:buClr>
            </a:pPr>
            <a:r>
              <a:rPr lang="en-US" sz="2800" dirty="0"/>
              <a:t>DPF Filter </a:t>
            </a:r>
          </a:p>
          <a:p>
            <a:pPr lvl="1">
              <a:buClr>
                <a:schemeClr val="tx2"/>
              </a:buClr>
            </a:pPr>
            <a:r>
              <a:rPr lang="en-US" sz="2800" dirty="0"/>
              <a:t>Air Filter</a:t>
            </a:r>
          </a:p>
          <a:p>
            <a:pPr lvl="1">
              <a:buClr>
                <a:schemeClr val="tx2"/>
              </a:buClr>
            </a:pPr>
            <a:r>
              <a:rPr lang="en-US" sz="2800" dirty="0"/>
              <a:t>Oil Filter</a:t>
            </a:r>
          </a:p>
          <a:p>
            <a:pPr lvl="1">
              <a:buClr>
                <a:schemeClr val="tx2"/>
              </a:buClr>
            </a:pPr>
            <a:r>
              <a:rPr lang="en-US" sz="2800" dirty="0"/>
              <a:t>Oil Condition / Life</a:t>
            </a:r>
          </a:p>
          <a:p>
            <a:pPr lvl="1">
              <a:buClr>
                <a:schemeClr val="tx2"/>
              </a:buClr>
            </a:pPr>
            <a:r>
              <a:rPr lang="en-US" sz="2800" dirty="0"/>
              <a:t>Fuel Filter</a:t>
            </a:r>
          </a:p>
          <a:p>
            <a:pPr lvl="1">
              <a:buClr>
                <a:schemeClr val="tx2"/>
              </a:buClr>
            </a:pPr>
            <a:r>
              <a:rPr lang="en-US" sz="2800" dirty="0"/>
              <a:t>….</a:t>
            </a:r>
          </a:p>
          <a:p>
            <a:endParaRPr lang="en-US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1717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F42B86-4346-4791-9A1C-D9623B364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80" y="1058727"/>
            <a:ext cx="5973361" cy="474054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Predictive Repair Example:</a:t>
            </a:r>
          </a:p>
        </p:txBody>
      </p:sp>
      <p:pic>
        <p:nvPicPr>
          <p:cNvPr id="1026" name="Picture 2" descr="Image result for excel icon">
            <a:extLst>
              <a:ext uri="{FF2B5EF4-FFF2-40B4-BE49-F238E27FC236}">
                <a16:creationId xmlns:a16="http://schemas.microsoft.com/office/drawing/2014/main" id="{42D0734F-615E-4833-818D-A52F07516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12" y="4396923"/>
            <a:ext cx="505724" cy="46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1FC807-64AA-4C1D-B4B6-8085112E3EC7}"/>
              </a:ext>
            </a:extLst>
          </p:cNvPr>
          <p:cNvSpPr txBox="1"/>
          <p:nvPr/>
        </p:nvSpPr>
        <p:spPr>
          <a:xfrm>
            <a:off x="3187532" y="4027591"/>
            <a:ext cx="234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Attachment: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8B4885-FE02-47EE-9488-835E77AF4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3763" y="1185235"/>
            <a:ext cx="4434259" cy="416899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Current Use Case: </a:t>
            </a:r>
            <a:r>
              <a:rPr lang="en-US" sz="1800" dirty="0"/>
              <a:t>Example!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Since “No Standard is Available” fleets receive and email data attachments.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Customers are expected to take data and enter into native system.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2518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Requirements / Needs: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09C217-1EC7-46EE-971A-49366B0660F9}"/>
              </a:ext>
            </a:extLst>
          </p:cNvPr>
          <p:cNvSpPr/>
          <p:nvPr/>
        </p:nvSpPr>
        <p:spPr>
          <a:xfrm>
            <a:off x="809625" y="1853071"/>
            <a:ext cx="3752850" cy="4572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Truck / Manufacturer / Dealers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B76061-EEDE-46AF-A688-DCFA620F8A32}"/>
              </a:ext>
            </a:extLst>
          </p:cNvPr>
          <p:cNvSpPr/>
          <p:nvPr/>
        </p:nvSpPr>
        <p:spPr>
          <a:xfrm>
            <a:off x="7343775" y="1853070"/>
            <a:ext cx="3752850" cy="4572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FMS / Customer</a:t>
            </a:r>
          </a:p>
        </p:txBody>
      </p:sp>
      <p:sp>
        <p:nvSpPr>
          <p:cNvPr id="8" name="AutoShape 8" descr="https://safholland.com/fileadmin/user_upload/Global/Solution_icons/USsemi-trailer/Icon_Reefer_USst.svg">
            <a:extLst>
              <a:ext uri="{FF2B5EF4-FFF2-40B4-BE49-F238E27FC236}">
                <a16:creationId xmlns:a16="http://schemas.microsoft.com/office/drawing/2014/main" id="{C1519D8B-87D8-4270-898B-A25C1CA3A7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4762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E98A38-296B-4A15-AD64-B245FC4F6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312" y="967630"/>
            <a:ext cx="1842876" cy="685239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F8167D1-240A-43AE-BAD2-FE34B0770A4A}"/>
              </a:ext>
            </a:extLst>
          </p:cNvPr>
          <p:cNvCxnSpPr>
            <a:cxnSpLocks/>
            <a:stCxn id="9" idx="3"/>
            <a:endCxn id="7" idx="0"/>
          </p:cNvCxnSpPr>
          <p:nvPr/>
        </p:nvCxnSpPr>
        <p:spPr>
          <a:xfrm>
            <a:off x="6922188" y="1310250"/>
            <a:ext cx="2298012" cy="542820"/>
          </a:xfrm>
          <a:prstGeom prst="bentConnector2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73D5FAA3-BAD8-4180-9478-7FD05BFB5C45}"/>
              </a:ext>
            </a:extLst>
          </p:cNvPr>
          <p:cNvCxnSpPr>
            <a:cxnSpLocks/>
            <a:stCxn id="9" idx="1"/>
            <a:endCxn id="6" idx="0"/>
          </p:cNvCxnSpPr>
          <p:nvPr/>
        </p:nvCxnSpPr>
        <p:spPr>
          <a:xfrm rot="10800000" flipV="1">
            <a:off x="2686050" y="1310249"/>
            <a:ext cx="2393262" cy="542821"/>
          </a:xfrm>
          <a:prstGeom prst="bentConnector2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66516B6-0FBA-46C9-89CF-46EBED5AE112}"/>
              </a:ext>
            </a:extLst>
          </p:cNvPr>
          <p:cNvSpPr/>
          <p:nvPr/>
        </p:nvSpPr>
        <p:spPr>
          <a:xfrm>
            <a:off x="809625" y="2402452"/>
            <a:ext cx="6313621" cy="457201"/>
          </a:xfrm>
          <a:prstGeom prst="rightArrow">
            <a:avLst>
              <a:gd name="adj1" fmla="val 70833"/>
              <a:gd name="adj2" fmla="val 12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Service Requirements – Due Soon, Past Due, Replace Soon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9AAF6AE-566B-49FD-B565-306A38BD55F1}"/>
              </a:ext>
            </a:extLst>
          </p:cNvPr>
          <p:cNvSpPr/>
          <p:nvPr/>
        </p:nvSpPr>
        <p:spPr>
          <a:xfrm flipH="1">
            <a:off x="4829176" y="4533899"/>
            <a:ext cx="6343649" cy="457201"/>
          </a:xfrm>
          <a:prstGeom prst="rightArrow">
            <a:avLst>
              <a:gd name="adj1" fmla="val 70833"/>
              <a:gd name="adj2" fmla="val 12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   Service Requirements – Due Soon or Past Due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8732DD-03CF-4E8B-AFDE-2A978F066EE0}"/>
              </a:ext>
            </a:extLst>
          </p:cNvPr>
          <p:cNvSpPr/>
          <p:nvPr/>
        </p:nvSpPr>
        <p:spPr>
          <a:xfrm>
            <a:off x="809624" y="2845723"/>
            <a:ext cx="3676650" cy="9598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Due</a:t>
            </a:r>
          </a:p>
          <a:p>
            <a:pPr marL="640080" lvl="1" indent="-182880">
              <a:buFont typeface="Arial" panose="020B0604020202020204" pitchFamily="34" charset="0"/>
              <a:buChar char="‒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Change, Fuel Filter, Lube Driveline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Soon</a:t>
            </a:r>
          </a:p>
          <a:p>
            <a:pPr marL="640080" lvl="1" indent="-182880">
              <a:buFont typeface="Arial" panose="020B0604020202020204" pitchFamily="34" charset="0"/>
              <a:buChar char="‒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Lash Adjustment, DEF Filter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DBFE27-8388-46A4-BD9C-9AD96010A2B0}"/>
              </a:ext>
            </a:extLst>
          </p:cNvPr>
          <p:cNvSpPr/>
          <p:nvPr/>
        </p:nvSpPr>
        <p:spPr>
          <a:xfrm>
            <a:off x="7219950" y="4973484"/>
            <a:ext cx="3952875" cy="10272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Soon</a:t>
            </a:r>
          </a:p>
          <a:p>
            <a:pPr marL="640080" lvl="1" indent="-182880">
              <a:buFont typeface="Arial" panose="020B0604020202020204" pitchFamily="34" charset="0"/>
              <a:buChar char="‒"/>
            </a:pPr>
            <a:r>
              <a:rPr lang="en-US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 gate,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Change, Fuel Filter, Lube Driveline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Due</a:t>
            </a:r>
          </a:p>
          <a:p>
            <a:pPr marL="640080" lvl="1" indent="-182880">
              <a:buFont typeface="Arial" panose="020B0604020202020204" pitchFamily="34" charset="0"/>
              <a:buChar char="‒"/>
            </a:pPr>
            <a:r>
              <a:rPr lang="en-US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Dryer</a:t>
            </a:r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Lash Adjustment, DEF Filter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033BEDB-E319-40B7-9782-8E0FA8309F33}"/>
              </a:ext>
            </a:extLst>
          </p:cNvPr>
          <p:cNvSpPr/>
          <p:nvPr/>
        </p:nvSpPr>
        <p:spPr>
          <a:xfrm>
            <a:off x="809623" y="3934642"/>
            <a:ext cx="6313621" cy="457201"/>
          </a:xfrm>
          <a:prstGeom prst="rightArrow">
            <a:avLst>
              <a:gd name="adj1" fmla="val 70833"/>
              <a:gd name="adj2" fmla="val 125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Service Event – AT Dealer (Service Provider) “Pull Request”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A1F635-F8B4-4C74-B4AA-7B566537AB3B}"/>
              </a:ext>
            </a:extLst>
          </p:cNvPr>
          <p:cNvSpPr txBox="1"/>
          <p:nvPr/>
        </p:nvSpPr>
        <p:spPr>
          <a:xfrm>
            <a:off x="7231543" y="967630"/>
            <a:ext cx="216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Telematics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3CE78A-FCDA-4941-A913-D38FE10A5C6E}"/>
              </a:ext>
            </a:extLst>
          </p:cNvPr>
          <p:cNvSpPr txBox="1"/>
          <p:nvPr/>
        </p:nvSpPr>
        <p:spPr>
          <a:xfrm>
            <a:off x="3202887" y="951311"/>
            <a:ext cx="216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OEM Data</a:t>
            </a:r>
          </a:p>
        </p:txBody>
      </p:sp>
    </p:spTree>
    <p:extLst>
      <p:ext uri="{BB962C8B-B14F-4D97-AF65-F5344CB8AC3E}">
        <p14:creationId xmlns:p14="http://schemas.microsoft.com/office/powerpoint/2010/main" val="390458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Requirements / Needs: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8BF1FB-3352-487C-897E-DAB4AFEBB9CA}"/>
              </a:ext>
            </a:extLst>
          </p:cNvPr>
          <p:cNvSpPr/>
          <p:nvPr/>
        </p:nvSpPr>
        <p:spPr>
          <a:xfrm>
            <a:off x="809625" y="1853071"/>
            <a:ext cx="3752850" cy="4572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Truck / Manufacturer / Dealers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12E0BD-9DC5-49CF-9267-682F90F9A213}"/>
              </a:ext>
            </a:extLst>
          </p:cNvPr>
          <p:cNvSpPr/>
          <p:nvPr/>
        </p:nvSpPr>
        <p:spPr>
          <a:xfrm>
            <a:off x="7343775" y="1853070"/>
            <a:ext cx="3752850" cy="4572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FMS / Customer</a:t>
            </a:r>
          </a:p>
        </p:txBody>
      </p:sp>
      <p:sp>
        <p:nvSpPr>
          <p:cNvPr id="21" name="AutoShape 8" descr="https://safholland.com/fileadmin/user_upload/Global/Solution_icons/USsemi-trailer/Icon_Reefer_USst.svg">
            <a:extLst>
              <a:ext uri="{FF2B5EF4-FFF2-40B4-BE49-F238E27FC236}">
                <a16:creationId xmlns:a16="http://schemas.microsoft.com/office/drawing/2014/main" id="{3CEC14B7-5C21-496D-AF93-D63D86EAE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19CB2C5-FA22-43F2-9093-CF38011C0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312" y="967630"/>
            <a:ext cx="1842876" cy="685239"/>
          </a:xfrm>
          <a:prstGeom prst="rect">
            <a:avLst/>
          </a:prstGeom>
        </p:spPr>
      </p:pic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A65B567D-BE23-49A2-B59D-5A7804B1B6AA}"/>
              </a:ext>
            </a:extLst>
          </p:cNvPr>
          <p:cNvCxnSpPr>
            <a:cxnSpLocks/>
            <a:stCxn id="22" idx="3"/>
            <a:endCxn id="20" idx="0"/>
          </p:cNvCxnSpPr>
          <p:nvPr/>
        </p:nvCxnSpPr>
        <p:spPr>
          <a:xfrm>
            <a:off x="6922188" y="1310250"/>
            <a:ext cx="2298012" cy="542820"/>
          </a:xfrm>
          <a:prstGeom prst="bentConnector2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4CD89636-F794-4489-BB3E-D1F872D533CE}"/>
              </a:ext>
            </a:extLst>
          </p:cNvPr>
          <p:cNvCxnSpPr>
            <a:cxnSpLocks/>
            <a:stCxn id="22" idx="1"/>
            <a:endCxn id="19" idx="0"/>
          </p:cNvCxnSpPr>
          <p:nvPr/>
        </p:nvCxnSpPr>
        <p:spPr>
          <a:xfrm rot="10800000" flipV="1">
            <a:off x="2686050" y="1310249"/>
            <a:ext cx="2393262" cy="542821"/>
          </a:xfrm>
          <a:prstGeom prst="bentConnector2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477628A-47BF-450B-B40F-5385816BF2C8}"/>
              </a:ext>
            </a:extLst>
          </p:cNvPr>
          <p:cNvSpPr/>
          <p:nvPr/>
        </p:nvSpPr>
        <p:spPr>
          <a:xfrm flipH="1">
            <a:off x="4752975" y="3816484"/>
            <a:ext cx="6343649" cy="457201"/>
          </a:xfrm>
          <a:prstGeom prst="rightArrow">
            <a:avLst>
              <a:gd name="adj1" fmla="val 70833"/>
              <a:gd name="adj2" fmla="val 12500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   Service Requirements – Performed </a:t>
            </a:r>
            <a:r>
              <a:rPr lang="en-US" sz="1200" dirty="0">
                <a:solidFill>
                  <a:schemeClr val="tx1"/>
                </a:solidFill>
              </a:rPr>
              <a:t>(Items, Date, Odometer / Engine Hours)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9BCC3BF-6B65-4F10-9E6D-C1FB732A0C93}"/>
              </a:ext>
            </a:extLst>
          </p:cNvPr>
          <p:cNvSpPr/>
          <p:nvPr/>
        </p:nvSpPr>
        <p:spPr>
          <a:xfrm>
            <a:off x="809624" y="3202543"/>
            <a:ext cx="7096126" cy="497948"/>
          </a:xfrm>
          <a:prstGeom prst="rightArrow">
            <a:avLst>
              <a:gd name="adj1" fmla="val 70833"/>
              <a:gd name="adj2" fmla="val 12500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  Dealer Maintenance Performed </a:t>
            </a:r>
            <a:r>
              <a:rPr lang="en-US" sz="1200" dirty="0">
                <a:solidFill>
                  <a:schemeClr val="tx1"/>
                </a:solidFill>
              </a:rPr>
              <a:t>( Provider, RO #, Items, Date, Odometer / Engine Hours)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D3CC10-705C-4FB5-A274-20BAF4291E90}"/>
              </a:ext>
            </a:extLst>
          </p:cNvPr>
          <p:cNvSpPr/>
          <p:nvPr/>
        </p:nvSpPr>
        <p:spPr>
          <a:xfrm>
            <a:off x="809625" y="2471945"/>
            <a:ext cx="10287000" cy="5428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Need to Update Systems – Both Sides</a:t>
            </a:r>
          </a:p>
        </p:txBody>
      </p:sp>
    </p:spTree>
    <p:extLst>
      <p:ext uri="{BB962C8B-B14F-4D97-AF65-F5344CB8AC3E}">
        <p14:creationId xmlns:p14="http://schemas.microsoft.com/office/powerpoint/2010/main" val="284708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What is the Desired Outcome:</a:t>
            </a:r>
          </a:p>
        </p:txBody>
      </p:sp>
      <p:pic>
        <p:nvPicPr>
          <p:cNvPr id="12" name="Picture 2" descr="Cloud-Hosted Connect ONE API Integrations">
            <a:extLst>
              <a:ext uri="{FF2B5EF4-FFF2-40B4-BE49-F238E27FC236}">
                <a16:creationId xmlns:a16="http://schemas.microsoft.com/office/drawing/2014/main" id="{55F73AB9-3AF5-4D06-B698-33DE4849C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00" y="2097275"/>
            <a:ext cx="2945485" cy="19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2C2DCF-9701-4460-9E19-06AB52A0A1D2}"/>
              </a:ext>
            </a:extLst>
          </p:cNvPr>
          <p:cNvSpPr/>
          <p:nvPr/>
        </p:nvSpPr>
        <p:spPr>
          <a:xfrm>
            <a:off x="333829" y="2097274"/>
            <a:ext cx="2902857" cy="740229"/>
          </a:xfrm>
          <a:prstGeom prst="roundRect">
            <a:avLst/>
          </a:prstGeom>
          <a:solidFill>
            <a:srgbClr val="0049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Customer / Fleet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28280B-5907-44C7-B521-CE7A819D02B7}"/>
              </a:ext>
            </a:extLst>
          </p:cNvPr>
          <p:cNvSpPr/>
          <p:nvPr/>
        </p:nvSpPr>
        <p:spPr>
          <a:xfrm>
            <a:off x="254000" y="3270475"/>
            <a:ext cx="3062514" cy="740229"/>
          </a:xfrm>
          <a:prstGeom prst="roundRect">
            <a:avLst/>
          </a:prstGeom>
          <a:solidFill>
            <a:srgbClr val="0049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Fleet Mgmt. Systems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C72DE0-3044-4BF4-97ED-8148C9A2DC4E}"/>
              </a:ext>
            </a:extLst>
          </p:cNvPr>
          <p:cNvGrpSpPr/>
          <p:nvPr/>
        </p:nvGrpSpPr>
        <p:grpSpPr>
          <a:xfrm>
            <a:off x="7663542" y="1333042"/>
            <a:ext cx="3817258" cy="4443645"/>
            <a:chOff x="7663542" y="1333042"/>
            <a:chExt cx="3817258" cy="40806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EA6342-74A7-4378-83F7-EB9F6EA5C9F8}"/>
                </a:ext>
              </a:extLst>
            </p:cNvPr>
            <p:cNvSpPr/>
            <p:nvPr/>
          </p:nvSpPr>
          <p:spPr>
            <a:xfrm>
              <a:off x="7663543" y="1720633"/>
              <a:ext cx="3817257" cy="3693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spcBef>
                  <a:spcPts val="12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Vehicles / Trailers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Service Providers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Truck Manufacturers 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Engine Manufacturers 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Transmission Manufacturers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Telematics Providers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Trailer Manufacturers</a:t>
              </a:r>
            </a:p>
            <a:p>
              <a:pPr lvl="1">
                <a:spcBef>
                  <a:spcPts val="12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Eco Systems Partners</a:t>
              </a:r>
            </a:p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673024-FF29-4751-8C49-EB3702A1F3F1}"/>
                </a:ext>
              </a:extLst>
            </p:cNvPr>
            <p:cNvSpPr/>
            <p:nvPr/>
          </p:nvSpPr>
          <p:spPr>
            <a:xfrm>
              <a:off x="7663542" y="1333042"/>
              <a:ext cx="3817257" cy="520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Data Generators</a:t>
              </a:r>
            </a:p>
          </p:txBody>
        </p:sp>
      </p:grpSp>
      <p:pic>
        <p:nvPicPr>
          <p:cNvPr id="18" name="Picture 4" descr="Two Way Arrow Icon Logo Template Stock Vector (Royalty Free) 1236595006 |  Shutterstock">
            <a:extLst>
              <a:ext uri="{FF2B5EF4-FFF2-40B4-BE49-F238E27FC236}">
                <a16:creationId xmlns:a16="http://schemas.microsoft.com/office/drawing/2014/main" id="{83F988B4-08AE-4B0A-A9F0-0C011A73E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27822" r="17766" b="36240"/>
          <a:stretch/>
        </p:blipFill>
        <p:spPr bwMode="auto">
          <a:xfrm>
            <a:off x="6625771" y="2877427"/>
            <a:ext cx="1197428" cy="7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Two Way Arrow Icon Logo Template Stock Vector (Royalty Free) 1236595006 |  Shutterstock">
            <a:extLst>
              <a:ext uri="{FF2B5EF4-FFF2-40B4-BE49-F238E27FC236}">
                <a16:creationId xmlns:a16="http://schemas.microsoft.com/office/drawing/2014/main" id="{370427F8-3F61-4F5C-9D28-31EA368DC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27822" r="17766" b="36240"/>
          <a:stretch/>
        </p:blipFill>
        <p:spPr bwMode="auto">
          <a:xfrm>
            <a:off x="3182257" y="3193323"/>
            <a:ext cx="1197428" cy="7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wo Way Arrow Icon Logo Template Stock Vector (Royalty Free) 1236595006 |  Shutterstock">
            <a:extLst>
              <a:ext uri="{FF2B5EF4-FFF2-40B4-BE49-F238E27FC236}">
                <a16:creationId xmlns:a16="http://schemas.microsoft.com/office/drawing/2014/main" id="{CD84FCC5-70C3-4E8C-9710-A7D0703D0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27822" r="17766" b="36240"/>
          <a:stretch/>
        </p:blipFill>
        <p:spPr bwMode="auto">
          <a:xfrm>
            <a:off x="3102429" y="2212286"/>
            <a:ext cx="1197428" cy="7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798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Maintenance Elements: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09C956-8681-423A-ADF5-E1E9D00317FF}"/>
              </a:ext>
            </a:extLst>
          </p:cNvPr>
          <p:cNvGrpSpPr/>
          <p:nvPr/>
        </p:nvGrpSpPr>
        <p:grpSpPr>
          <a:xfrm>
            <a:off x="247650" y="1706567"/>
            <a:ext cx="4930170" cy="3444865"/>
            <a:chOff x="247650" y="1706567"/>
            <a:chExt cx="4930170" cy="34448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FE6A98-711A-4115-B006-E98D75E22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650" y="1706567"/>
              <a:ext cx="4930170" cy="3444865"/>
            </a:xfrm>
            <a:prstGeom prst="rect">
              <a:avLst/>
            </a:prstGeom>
            <a:ln w="635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8204233-1999-4CBC-9F9B-11856A17C0A5}"/>
                </a:ext>
              </a:extLst>
            </p:cNvPr>
            <p:cNvSpPr/>
            <p:nvPr/>
          </p:nvSpPr>
          <p:spPr>
            <a:xfrm>
              <a:off x="1958340" y="4023360"/>
              <a:ext cx="1836420" cy="6781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A1FA7B7-5CE0-490E-8711-7DBBCA0A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18" y="1216325"/>
            <a:ext cx="7607219" cy="457985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95C8AB-0D1F-4367-AA9B-BFE89602E978}"/>
              </a:ext>
            </a:extLst>
          </p:cNvPr>
          <p:cNvSpPr/>
          <p:nvPr/>
        </p:nvSpPr>
        <p:spPr>
          <a:xfrm>
            <a:off x="624840" y="2186784"/>
            <a:ext cx="1836420" cy="396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689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VMRS Coding for Predictive:</a:t>
            </a: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EF47F326-7B6D-4C7B-9328-7FCC28F085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170041"/>
              </p:ext>
            </p:extLst>
          </p:nvPr>
        </p:nvGraphicFramePr>
        <p:xfrm>
          <a:off x="314325" y="1185571"/>
          <a:ext cx="11759688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810">
                  <a:extLst>
                    <a:ext uri="{9D8B030D-6E8A-4147-A177-3AD203B41FA5}">
                      <a16:colId xmlns:a16="http://schemas.microsoft.com/office/drawing/2014/main" val="2750674194"/>
                    </a:ext>
                  </a:extLst>
                </a:gridCol>
                <a:gridCol w="2212259">
                  <a:extLst>
                    <a:ext uri="{9D8B030D-6E8A-4147-A177-3AD203B41FA5}">
                      <a16:colId xmlns:a16="http://schemas.microsoft.com/office/drawing/2014/main" val="2282364209"/>
                    </a:ext>
                  </a:extLst>
                </a:gridCol>
                <a:gridCol w="2480477">
                  <a:extLst>
                    <a:ext uri="{9D8B030D-6E8A-4147-A177-3AD203B41FA5}">
                      <a16:colId xmlns:a16="http://schemas.microsoft.com/office/drawing/2014/main" val="3546482853"/>
                    </a:ext>
                  </a:extLst>
                </a:gridCol>
                <a:gridCol w="1523437">
                  <a:extLst>
                    <a:ext uri="{9D8B030D-6E8A-4147-A177-3AD203B41FA5}">
                      <a16:colId xmlns:a16="http://schemas.microsoft.com/office/drawing/2014/main" val="4031256439"/>
                    </a:ext>
                  </a:extLst>
                </a:gridCol>
                <a:gridCol w="1726826">
                  <a:extLst>
                    <a:ext uri="{9D8B030D-6E8A-4147-A177-3AD203B41FA5}">
                      <a16:colId xmlns:a16="http://schemas.microsoft.com/office/drawing/2014/main" val="113327793"/>
                    </a:ext>
                  </a:extLst>
                </a:gridCol>
                <a:gridCol w="2321879">
                  <a:extLst>
                    <a:ext uri="{9D8B030D-6E8A-4147-A177-3AD203B41FA5}">
                      <a16:colId xmlns:a16="http://schemas.microsoft.com/office/drawing/2014/main" val="290067278"/>
                    </a:ext>
                  </a:extLst>
                </a:gridCol>
              </a:tblGrid>
              <a:tr h="433018">
                <a:tc>
                  <a:txBody>
                    <a:bodyPr/>
                    <a:lstStyle/>
                    <a:p>
                      <a:r>
                        <a:rPr lang="en-US" sz="1600" dirty="0"/>
                        <a:t>New? VMRS Code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VMRS ALL Maintenance Desc. - Proposed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International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PACCAR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Freightliner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Detroit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49074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Engine Oil and Oil Filter Change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Lube Oil &amp; Filter Change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CHANGE OIL AND FILTERS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Engine Oil and Filter Change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91368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Fuel Filter (Engine Mounted)   -  Replacement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Fuel Filter Replace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Replace fuel filter element set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Fuel Filter Replacement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Fuel Filter Change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26544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Valve Lash  -  Adjustment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Valve Lash Adjustment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Valve Adjustment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Valve Lash Adjustment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41926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Engine Drive Belt   -  Inspection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Engine Belts - Inspect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CHECK BELTS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Engine Drive Belt Inspecting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62122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Release Bearing / Shafts / Fork  -  Lubrication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Release Bearing Lubricate</a:t>
                      </a:r>
                    </a:p>
                  </a:txBody>
                  <a:tcPr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Clutch Release Bearing Lubrication*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388652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 Pump Filter   -  Replacement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Aftertreatment Diesel Exhaust Fluid Dosing Unit Filter - Change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REPLACE DEF FILTER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 Pump Filter Change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48091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075DA3CA-4A28-4E05-8FF9-732EC972D97A}"/>
              </a:ext>
            </a:extLst>
          </p:cNvPr>
          <p:cNvSpPr/>
          <p:nvPr/>
        </p:nvSpPr>
        <p:spPr>
          <a:xfrm>
            <a:off x="1814258" y="5391811"/>
            <a:ext cx="2216968" cy="5955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Team Agreement!</a:t>
            </a:r>
          </a:p>
        </p:txBody>
      </p:sp>
    </p:spTree>
    <p:extLst>
      <p:ext uri="{BB962C8B-B14F-4D97-AF65-F5344CB8AC3E}">
        <p14:creationId xmlns:p14="http://schemas.microsoft.com/office/powerpoint/2010/main" val="337521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Discussion – Data Needs: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A28DD0-83B9-4B5D-BEBE-12B39E26DD2C}"/>
              </a:ext>
            </a:extLst>
          </p:cNvPr>
          <p:cNvCxnSpPr/>
          <p:nvPr/>
        </p:nvCxnSpPr>
        <p:spPr>
          <a:xfrm>
            <a:off x="4209691" y="2125679"/>
            <a:ext cx="0" cy="384048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CC4B06-C7AC-48A0-9A26-9EEB5A772D17}"/>
              </a:ext>
            </a:extLst>
          </p:cNvPr>
          <p:cNvCxnSpPr/>
          <p:nvPr/>
        </p:nvCxnSpPr>
        <p:spPr>
          <a:xfrm>
            <a:off x="7959306" y="2115604"/>
            <a:ext cx="0" cy="384048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BE81D0-53D0-44B4-BB6D-EB7CF5641874}"/>
              </a:ext>
            </a:extLst>
          </p:cNvPr>
          <p:cNvCxnSpPr>
            <a:cxnSpLocks/>
          </p:cNvCxnSpPr>
          <p:nvPr/>
        </p:nvCxnSpPr>
        <p:spPr>
          <a:xfrm>
            <a:off x="460077" y="2435943"/>
            <a:ext cx="1124884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C4D7882-7FD3-48DE-9D83-7AAEA49F03AB}"/>
              </a:ext>
            </a:extLst>
          </p:cNvPr>
          <p:cNvSpPr txBox="1"/>
          <p:nvPr/>
        </p:nvSpPr>
        <p:spPr>
          <a:xfrm>
            <a:off x="483079" y="2073923"/>
            <a:ext cx="372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990"/>
                </a:solidFill>
              </a:rPr>
              <a:t>System Group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EC4146-FB07-4135-B4D7-8A21915539C1}"/>
              </a:ext>
            </a:extLst>
          </p:cNvPr>
          <p:cNvSpPr txBox="1"/>
          <p:nvPr/>
        </p:nvSpPr>
        <p:spPr>
          <a:xfrm>
            <a:off x="7959306" y="2073923"/>
            <a:ext cx="372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990"/>
                </a:solidFill>
              </a:rPr>
              <a:t>Part Status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375CA2-05C9-4B53-894E-61BEB58F54E9}"/>
              </a:ext>
            </a:extLst>
          </p:cNvPr>
          <p:cNvSpPr txBox="1"/>
          <p:nvPr/>
        </p:nvSpPr>
        <p:spPr>
          <a:xfrm>
            <a:off x="4224074" y="2075372"/>
            <a:ext cx="372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990"/>
                </a:solidFill>
              </a:rPr>
              <a:t>Predictive Maint. &amp; Repair Codes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7C1892F-D345-43C0-9C4D-8413FC64FFA2}"/>
              </a:ext>
            </a:extLst>
          </p:cNvPr>
          <p:cNvSpPr/>
          <p:nvPr/>
        </p:nvSpPr>
        <p:spPr>
          <a:xfrm>
            <a:off x="543464" y="2579298"/>
            <a:ext cx="3571333" cy="67286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Code Key 31 – Available</a:t>
            </a:r>
          </a:p>
          <a:p>
            <a:pPr algn="ctr"/>
            <a:r>
              <a:rPr lang="en-US" sz="1600" dirty="0"/>
              <a:t>No Change Required!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A181EA-433B-424C-90A0-8B34AFAF6317}"/>
              </a:ext>
            </a:extLst>
          </p:cNvPr>
          <p:cNvSpPr/>
          <p:nvPr/>
        </p:nvSpPr>
        <p:spPr>
          <a:xfrm>
            <a:off x="8077203" y="2579298"/>
            <a:ext cx="3571333" cy="67286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Code Key 52 – Available</a:t>
            </a:r>
          </a:p>
          <a:p>
            <a:pPr algn="ctr"/>
            <a:r>
              <a:rPr lang="en-US" sz="1600" dirty="0"/>
              <a:t>Add New Statuses Needed!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AFF6CE-D907-447B-BC03-C55E465FFD00}"/>
              </a:ext>
            </a:extLst>
          </p:cNvPr>
          <p:cNvSpPr/>
          <p:nvPr/>
        </p:nvSpPr>
        <p:spPr>
          <a:xfrm>
            <a:off x="4294882" y="2579298"/>
            <a:ext cx="3571333" cy="6728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Possible New Code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E3A110-5AE6-485E-A48A-4C319BC5C4CF}"/>
              </a:ext>
            </a:extLst>
          </p:cNvPr>
          <p:cNvGrpSpPr/>
          <p:nvPr/>
        </p:nvGrpSpPr>
        <p:grpSpPr>
          <a:xfrm>
            <a:off x="543464" y="3424686"/>
            <a:ext cx="11105072" cy="1410135"/>
            <a:chOff x="543464" y="2967486"/>
            <a:chExt cx="11105072" cy="141013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E10D194-EDFA-4C1F-9796-026CA25510C7}"/>
                </a:ext>
              </a:extLst>
            </p:cNvPr>
            <p:cNvSpPr/>
            <p:nvPr/>
          </p:nvSpPr>
          <p:spPr>
            <a:xfrm>
              <a:off x="543464" y="3333303"/>
              <a:ext cx="3571333" cy="40624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“044” : Engine Fuel System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DBAF636-8B39-49D4-8118-225DEAF21235}"/>
                </a:ext>
              </a:extLst>
            </p:cNvPr>
            <p:cNvSpPr/>
            <p:nvPr/>
          </p:nvSpPr>
          <p:spPr>
            <a:xfrm>
              <a:off x="8077203" y="3333303"/>
              <a:ext cx="3571333" cy="4062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“012” :  Due Soon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66E5589-5342-4EFB-AE33-895D59525824}"/>
                </a:ext>
              </a:extLst>
            </p:cNvPr>
            <p:cNvSpPr/>
            <p:nvPr/>
          </p:nvSpPr>
          <p:spPr>
            <a:xfrm>
              <a:off x="4294882" y="3333303"/>
              <a:ext cx="3571333" cy="40624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“A03” : Fuel Filter Replacement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3DD6684-06BF-4F76-A799-E95FFFEFF17B}"/>
                </a:ext>
              </a:extLst>
            </p:cNvPr>
            <p:cNvSpPr/>
            <p:nvPr/>
          </p:nvSpPr>
          <p:spPr>
            <a:xfrm>
              <a:off x="543464" y="3971376"/>
              <a:ext cx="3571333" cy="40624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“043” : Engine, Exhaust System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4D3E108-5335-4387-B115-FA45D755170B}"/>
                </a:ext>
              </a:extLst>
            </p:cNvPr>
            <p:cNvSpPr/>
            <p:nvPr/>
          </p:nvSpPr>
          <p:spPr>
            <a:xfrm>
              <a:off x="8077203" y="3971376"/>
              <a:ext cx="3571333" cy="40624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“013” :  Past Due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0F45403-2AD8-4E51-A0CE-D4826B2295C1}"/>
                </a:ext>
              </a:extLst>
            </p:cNvPr>
            <p:cNvSpPr/>
            <p:nvPr/>
          </p:nvSpPr>
          <p:spPr>
            <a:xfrm>
              <a:off x="4294882" y="3971376"/>
              <a:ext cx="3571333" cy="40624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“A04” : DPF Cleaning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59939D-8643-4313-B8E1-E0B7FFD4AEDB}"/>
                </a:ext>
              </a:extLst>
            </p:cNvPr>
            <p:cNvSpPr/>
            <p:nvPr/>
          </p:nvSpPr>
          <p:spPr>
            <a:xfrm>
              <a:off x="543464" y="2967486"/>
              <a:ext cx="11105069" cy="256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Predictive Maintenance Example: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E50FA6D-2C81-4A19-A027-489BCCE9FB85}"/>
              </a:ext>
            </a:extLst>
          </p:cNvPr>
          <p:cNvGrpSpPr/>
          <p:nvPr/>
        </p:nvGrpSpPr>
        <p:grpSpPr>
          <a:xfrm>
            <a:off x="543463" y="5148998"/>
            <a:ext cx="11105073" cy="735353"/>
            <a:chOff x="543463" y="4691798"/>
            <a:chExt cx="11105073" cy="7353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CE54A4B-5BB4-4B95-8DBC-18C0A600BC99}"/>
                </a:ext>
              </a:extLst>
            </p:cNvPr>
            <p:cNvSpPr/>
            <p:nvPr/>
          </p:nvSpPr>
          <p:spPr>
            <a:xfrm>
              <a:off x="543463" y="5020906"/>
              <a:ext cx="3571333" cy="406245"/>
            </a:xfrm>
            <a:prstGeom prst="roundRect">
              <a:avLst/>
            </a:prstGeom>
            <a:solidFill>
              <a:srgbClr val="00499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“032” : Cranking System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19BA65C-B855-48A6-AFB7-BBFC05F5654D}"/>
                </a:ext>
              </a:extLst>
            </p:cNvPr>
            <p:cNvSpPr/>
            <p:nvPr/>
          </p:nvSpPr>
          <p:spPr>
            <a:xfrm>
              <a:off x="8077202" y="5020906"/>
              <a:ext cx="3571333" cy="40624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“015” :  Inspection and Replace if Failed - Soon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D563B23-27AE-4B5F-8582-E1EA28A71CFE}"/>
                </a:ext>
              </a:extLst>
            </p:cNvPr>
            <p:cNvSpPr/>
            <p:nvPr/>
          </p:nvSpPr>
          <p:spPr>
            <a:xfrm>
              <a:off x="4294881" y="5020906"/>
              <a:ext cx="3571333" cy="406245"/>
            </a:xfrm>
            <a:prstGeom prst="roundRect">
              <a:avLst/>
            </a:prstGeom>
            <a:solidFill>
              <a:srgbClr val="00499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“M01” : Predictive Repair for Battery(s)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496E3B-67F5-48A0-80E0-81CC8CE089AF}"/>
                </a:ext>
              </a:extLst>
            </p:cNvPr>
            <p:cNvSpPr/>
            <p:nvPr/>
          </p:nvSpPr>
          <p:spPr>
            <a:xfrm>
              <a:off x="543467" y="4691798"/>
              <a:ext cx="11105069" cy="256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Predictive Repair Example: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BA7E741-21C4-4991-8EB0-FF255491D7BA}"/>
              </a:ext>
            </a:extLst>
          </p:cNvPr>
          <p:cNvSpPr txBox="1"/>
          <p:nvPr/>
        </p:nvSpPr>
        <p:spPr>
          <a:xfrm>
            <a:off x="537533" y="919806"/>
            <a:ext cx="1097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“Proposed” New Predicative &amp; Prognostic Maintenance Codes: Starting with Letters to protect prior art: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“A” through “L” – Reserved for </a:t>
            </a:r>
            <a:r>
              <a:rPr lang="en-US" u="sng" dirty="0"/>
              <a:t>Predictive Maintenance </a:t>
            </a:r>
            <a:r>
              <a:rPr lang="en-US" dirty="0"/>
              <a:t>Codes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“M” through “Z” – Reserved for </a:t>
            </a:r>
            <a:r>
              <a:rPr lang="en-US" u="sng" dirty="0"/>
              <a:t>Predictive Repair </a:t>
            </a:r>
            <a:r>
              <a:rPr lang="en-US" dirty="0"/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336955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69432" y="319343"/>
            <a:ext cx="10295467" cy="1143000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0651" tIns="59267" rIns="120651" bIns="59267" rtlCol="0" anchor="ctr">
            <a:normAutofit/>
          </a:bodyPr>
          <a:lstStyle/>
          <a:p>
            <a:pPr eaLnBrk="1" hangingPunct="1"/>
            <a:r>
              <a:rPr lang="en-US" sz="4000" dirty="0">
                <a:latin typeface="Calibri" charset="0"/>
              </a:rPr>
              <a:t>ATTENTION PLEASE</a:t>
            </a:r>
          </a:p>
        </p:txBody>
      </p:sp>
      <p:pic>
        <p:nvPicPr>
          <p:cNvPr id="17411" name="Picture 3" descr="smartphone_shutterstock_1284071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0000">
            <a:off x="8451851" y="3080607"/>
            <a:ext cx="2580216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98033" y="1272380"/>
            <a:ext cx="9795933" cy="4313239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0651" tIns="59267" rIns="120651" bIns="59267" rtlCol="0">
            <a:normAutofit/>
          </a:bodyPr>
          <a:lstStyle/>
          <a:p>
            <a:pPr marL="457189" indent="-457189" algn="l">
              <a:lnSpc>
                <a:spcPct val="125000"/>
              </a:lnSpc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3733" dirty="0">
                <a:solidFill>
                  <a:srgbClr val="000000"/>
                </a:solidFill>
                <a:latin typeface="Calibri" charset="0"/>
              </a:rPr>
              <a:t>In accordance with TMC Board Policy, all personal phones without a silent feature must be turned off during business sessions. </a:t>
            </a:r>
          </a:p>
          <a:p>
            <a:pPr marL="457189" indent="-457189" algn="l">
              <a:lnSpc>
                <a:spcPct val="125000"/>
              </a:lnSpc>
              <a:buFontTx/>
              <a:buChar char="•"/>
            </a:pPr>
            <a:r>
              <a:rPr lang="en-US" sz="3733" dirty="0">
                <a:solidFill>
                  <a:srgbClr val="000000"/>
                </a:solidFill>
                <a:latin typeface="Calibri" charset="0"/>
              </a:rPr>
              <a:t> If you must use your phone</a:t>
            </a:r>
            <a:br>
              <a:rPr lang="en-US" sz="3733" dirty="0">
                <a:solidFill>
                  <a:srgbClr val="000000"/>
                </a:solidFill>
                <a:latin typeface="Calibri" charset="0"/>
              </a:rPr>
            </a:br>
            <a:r>
              <a:rPr lang="en-US" sz="3733" dirty="0">
                <a:solidFill>
                  <a:srgbClr val="000000"/>
                </a:solidFill>
                <a:latin typeface="Calibri" charset="0"/>
              </a:rPr>
              <a:t>—please leave the room!</a:t>
            </a:r>
          </a:p>
        </p:txBody>
      </p:sp>
    </p:spTree>
  </p:cSld>
  <p:clrMapOvr>
    <a:masterClrMapping/>
  </p:clrMapOvr>
  <p:transition>
    <p:cover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Discussion – Potential Path: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B34BD8F-6B90-4C12-9A84-6275312DEA77}"/>
              </a:ext>
            </a:extLst>
          </p:cNvPr>
          <p:cNvGrpSpPr/>
          <p:nvPr/>
        </p:nvGrpSpPr>
        <p:grpSpPr>
          <a:xfrm>
            <a:off x="537533" y="1929669"/>
            <a:ext cx="11291822" cy="3955529"/>
            <a:chOff x="537533" y="1929669"/>
            <a:chExt cx="11291822" cy="3955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513670-9BA3-48DB-988E-6FBC71EFE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4210"/>
            <a:stretch/>
          </p:blipFill>
          <p:spPr>
            <a:xfrm>
              <a:off x="537533" y="1929669"/>
              <a:ext cx="11291822" cy="395552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362F25-EBF2-4911-B003-4C4EE003B3BF}"/>
                </a:ext>
              </a:extLst>
            </p:cNvPr>
            <p:cNvSpPr/>
            <p:nvPr/>
          </p:nvSpPr>
          <p:spPr>
            <a:xfrm>
              <a:off x="6359970" y="1929669"/>
              <a:ext cx="5469385" cy="39555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C921887-512E-4666-8626-E966AF564286}"/>
              </a:ext>
            </a:extLst>
          </p:cNvPr>
          <p:cNvSpPr txBox="1"/>
          <p:nvPr/>
        </p:nvSpPr>
        <p:spPr>
          <a:xfrm>
            <a:off x="537533" y="843606"/>
            <a:ext cx="1097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“Proposed” New Predicative &amp; Prognostic Maintenance Codes: Starting with Letters to protect prior art: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“A” through “L” – Reserved for </a:t>
            </a:r>
            <a:r>
              <a:rPr lang="en-US" u="sng" dirty="0"/>
              <a:t>Predictive Maintenance </a:t>
            </a:r>
            <a:r>
              <a:rPr lang="en-US" dirty="0"/>
              <a:t>Codes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“M” through “Z” – Reserved for </a:t>
            </a:r>
            <a:r>
              <a:rPr lang="en-US" u="sng" dirty="0"/>
              <a:t>Predictive Repair </a:t>
            </a:r>
            <a:r>
              <a:rPr lang="en-US" dirty="0"/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566660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91491"/>
            <a:ext cx="10972800" cy="959556"/>
          </a:xfrm>
        </p:spPr>
        <p:txBody>
          <a:bodyPr/>
          <a:lstStyle/>
          <a:p>
            <a:r>
              <a:rPr lang="en-US" dirty="0"/>
              <a:t>Discussion – Status: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FA7CB4-610D-46F2-9550-F5C054DA2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106" y="794763"/>
            <a:ext cx="5934973" cy="416899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 dirty="0"/>
              <a:t>Status / Disposition: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en-US" sz="1800" i="1" dirty="0">
                <a:ea typeface="Calibri" panose="020F0502020204030204" pitchFamily="34" charset="0"/>
              </a:rPr>
              <a:t>Code Key 52 identifies the status of an equipment subsystem, assembly, or part. Its primary usages are for comparative maintenance analysis purposes and for inventory control purpose</a:t>
            </a:r>
            <a:endParaRPr lang="en-US" sz="1800" i="1" dirty="0"/>
          </a:p>
          <a:p>
            <a:pPr>
              <a:buClr>
                <a:schemeClr val="tx1"/>
              </a:buClr>
            </a:pPr>
            <a:r>
              <a:rPr lang="en-US" sz="1800" dirty="0"/>
              <a:t>Proposed to leverage the Parts Status Code Key 52.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Requested to propose the required elements for Predictive &amp; Repair disposition.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Our proposed “Highlighted” are open for discussion…</a:t>
            </a:r>
          </a:p>
          <a:p>
            <a:pPr marL="0" indent="0">
              <a:buClr>
                <a:schemeClr val="tx1"/>
              </a:buClr>
              <a:buNone/>
            </a:pPr>
            <a:endParaRPr lang="en-US" sz="1800" dirty="0"/>
          </a:p>
          <a:p>
            <a:pPr marL="0" indent="0" algn="ctr">
              <a:buClr>
                <a:schemeClr val="tx1"/>
              </a:buClr>
              <a:buNone/>
            </a:pPr>
            <a:r>
              <a:rPr lang="en-US" sz="2400" dirty="0"/>
              <a:t>Explanation &amp; Discussion!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CBC71-9F13-40F9-82B1-E6E7390CE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" y="1433788"/>
            <a:ext cx="5076190" cy="440952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555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Discussion &amp; Needs: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371AF-4F9E-4157-8F7C-C25451A9F54A}"/>
              </a:ext>
            </a:extLst>
          </p:cNvPr>
          <p:cNvSpPr txBox="1"/>
          <p:nvPr/>
        </p:nvSpPr>
        <p:spPr>
          <a:xfrm>
            <a:off x="609600" y="1103244"/>
            <a:ext cx="108102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Concerns: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Governance of the requests</a:t>
            </a:r>
          </a:p>
          <a:p>
            <a:pPr lvl="1"/>
            <a:endParaRPr lang="en-US" sz="2400" b="1" dirty="0"/>
          </a:p>
          <a:p>
            <a:r>
              <a:rPr lang="en-US" sz="2400" b="1" dirty="0"/>
              <a:t>Other Allied Partner OEM’s: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Body Manufacturer’s (Morgan, Supreme,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Trailer Manufacturers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Transmission Providers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Refrigeration (Carrier or TK)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Lift Gates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Dolly’s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Allied Equipment Providers</a:t>
            </a:r>
          </a:p>
          <a:p>
            <a:pPr lvl="1"/>
            <a:endParaRPr lang="en-US" sz="2400" dirty="0"/>
          </a:p>
          <a:p>
            <a:r>
              <a:rPr lang="en-US" sz="2400" b="1" dirty="0"/>
              <a:t>Next Steps – Motion?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9686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Next Meeting: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371AF-4F9E-4157-8F7C-C25451A9F54A}"/>
              </a:ext>
            </a:extLst>
          </p:cNvPr>
          <p:cNvSpPr txBox="1"/>
          <p:nvPr/>
        </p:nvSpPr>
        <p:spPr>
          <a:xfrm>
            <a:off x="410210" y="1132078"/>
            <a:ext cx="1081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Please Subscribe to TMC Connect! Only 10 Following!</a:t>
            </a:r>
          </a:p>
          <a:p>
            <a:endParaRPr lang="en-US" sz="2400" b="1" dirty="0"/>
          </a:p>
          <a:p>
            <a:r>
              <a:rPr lang="en-US" sz="2400" b="1" dirty="0"/>
              <a:t>Next Meeting - TMC in Cleveland!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30171-52EF-48DB-845C-FB8007B75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788"/>
          <a:stretch/>
        </p:blipFill>
        <p:spPr>
          <a:xfrm>
            <a:off x="8674709" y="1976911"/>
            <a:ext cx="3389234" cy="3749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6EB9C8-BCB9-47A2-BEB4-94FE16D5A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848"/>
          <a:stretch/>
        </p:blipFill>
        <p:spPr>
          <a:xfrm>
            <a:off x="5734050" y="1976911"/>
            <a:ext cx="3389234" cy="3668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2E985B-6897-2F70-12E1-5AD8955B1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36" y="2332407"/>
            <a:ext cx="5360047" cy="295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22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DD472-2AA7-1840-91B0-6BEA9DC7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1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90083" y="1106974"/>
            <a:ext cx="10187517" cy="4986953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0651" tIns="59267" rIns="120651" bIns="59267" rtlCol="0">
            <a:normAutofit/>
          </a:bodyPr>
          <a:lstStyle/>
          <a:p>
            <a:pPr marL="457189" indent="-457189" algn="l">
              <a:lnSpc>
                <a:spcPct val="125000"/>
              </a:lnSpc>
              <a:buFontTx/>
              <a:buChar char="•"/>
            </a:pPr>
            <a:r>
              <a:rPr lang="en-US" sz="2933" dirty="0">
                <a:solidFill>
                  <a:srgbClr val="000000"/>
                </a:solidFill>
                <a:latin typeface="Calibri" charset="0"/>
              </a:rPr>
              <a:t>This is an open meeting of the Technology &amp; Maintenance Council, held in accordance with ATA Antitrust Guidelines which are listed in your meeting packet.</a:t>
            </a:r>
          </a:p>
          <a:p>
            <a:pPr marL="457189" indent="-457189" algn="l">
              <a:lnSpc>
                <a:spcPct val="125000"/>
              </a:lnSpc>
              <a:buFontTx/>
              <a:buChar char="•"/>
            </a:pPr>
            <a:r>
              <a:rPr lang="en-US" sz="2933" dirty="0">
                <a:solidFill>
                  <a:srgbClr val="000000"/>
                </a:solidFill>
                <a:latin typeface="Calibri" charset="0"/>
              </a:rPr>
              <a:t>Audio or video recordings are not permitted at this session. However, photography is permissible. </a:t>
            </a:r>
          </a:p>
          <a:p>
            <a:pPr marL="457189" indent="-457189" algn="l">
              <a:lnSpc>
                <a:spcPct val="125000"/>
              </a:lnSpc>
              <a:buFontTx/>
              <a:buChar char="•"/>
            </a:pPr>
            <a:r>
              <a:rPr lang="en-US" sz="2933" dirty="0">
                <a:solidFill>
                  <a:srgbClr val="000000"/>
                </a:solidFill>
                <a:latin typeface="Calibri" charset="0"/>
              </a:rPr>
              <a:t>The opinions expressed in this meeting are those of the individual and not necessarily the opinion of his/her company nor of TMC unless stated otherwise.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5E5F83D-6982-4CA6-A910-D50AC98978EC}"/>
              </a:ext>
            </a:extLst>
          </p:cNvPr>
          <p:cNvSpPr txBox="1">
            <a:spLocks noChangeArrowheads="1"/>
          </p:cNvSpPr>
          <p:nvPr/>
        </p:nvSpPr>
        <p:spPr>
          <a:xfrm>
            <a:off x="969432" y="319343"/>
            <a:ext cx="10295467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0651" tIns="59267" rIns="120651" bIns="5926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4352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latin typeface="Calibri" charset="0"/>
              </a:rPr>
              <a:t>ATTENTION PLEASE</a:t>
            </a:r>
          </a:p>
        </p:txBody>
      </p:sp>
    </p:spTree>
  </p:cSld>
  <p:clrMapOvr>
    <a:masterClrMapping/>
  </p:clrMapOvr>
  <p:transition>
    <p:cover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>
                <a:latin typeface="Calibri" charset="0"/>
              </a:rPr>
              <a:t>ANTITRUST/PATENT DISCLOSURE</a:t>
            </a:r>
            <a:endParaRPr lang="en-US" dirty="0">
              <a:latin typeface="Calibri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209800"/>
            <a:ext cx="10972800" cy="3962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Calibri" charset="0"/>
              </a:rPr>
              <a:t>To minimize the possibility of antitrust problems, the guidelines detailed in your registration packet should be followed at all TMC meetings, task force and study group sessions.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Calibri" charset="0"/>
              </a:rPr>
              <a:t>All participants in any group involved in the development of standards or recommended practices shall disclose, as stated in the antitrust/patent disclosure guidelines in your registration packet, all patents or patent applications that are owned, controlled or licensed by the Participant or Participant’</a:t>
            </a:r>
            <a:r>
              <a:rPr lang="en-US" altLang="ja-JP" dirty="0">
                <a:latin typeface="Calibri" charset="0"/>
              </a:rPr>
              <a:t>s employer when the Participant reasonably believes such patent or patent application may become material to the standard or RP development process. </a:t>
            </a:r>
            <a:endParaRPr lang="en-US" altLang="ja-JP" baseline="300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45E2A1-A1AA-3243-BAFE-D0E47F4D7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306" y="1958195"/>
            <a:ext cx="10995660" cy="3454063"/>
          </a:xfrm>
          <a:noFill/>
        </p:spPr>
        <p:txBody>
          <a:bodyPr>
            <a:normAutofit/>
          </a:bodyPr>
          <a:lstStyle/>
          <a:p>
            <a:r>
              <a:rPr lang="en-US" sz="4400" dirty="0"/>
              <a:t>Advanced VMRS Coding for</a:t>
            </a:r>
            <a:br>
              <a:rPr lang="en-US" sz="4400" dirty="0"/>
            </a:br>
            <a:r>
              <a:rPr lang="en-US" sz="4400" dirty="0"/>
              <a:t>Predictive and Prognostic Maintenance </a:t>
            </a:r>
            <a:br>
              <a:rPr lang="en-US" sz="4400" dirty="0"/>
            </a:br>
            <a:endParaRPr lang="en-US" sz="44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023EF-3C91-8F4F-8510-BF3F1FCD78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000" i="1" dirty="0"/>
              <a:t>Exploratory Committee Group</a:t>
            </a:r>
          </a:p>
        </p:txBody>
      </p:sp>
    </p:spTree>
    <p:extLst>
      <p:ext uri="{BB962C8B-B14F-4D97-AF65-F5344CB8AC3E}">
        <p14:creationId xmlns:p14="http://schemas.microsoft.com/office/powerpoint/2010/main" val="3835701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Current Participants: </a:t>
            </a:r>
            <a:r>
              <a:rPr lang="en-US" sz="3200" b="0" dirty="0"/>
              <a:t>Need Ecosystem Agreement!</a:t>
            </a:r>
            <a:endParaRPr lang="en-US" b="0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AE27683B-4187-4C54-8C75-0C15C65198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50133"/>
              </p:ext>
            </p:extLst>
          </p:nvPr>
        </p:nvGraphicFramePr>
        <p:xfrm>
          <a:off x="371475" y="1070045"/>
          <a:ext cx="11525250" cy="4402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050">
                  <a:extLst>
                    <a:ext uri="{9D8B030D-6E8A-4147-A177-3AD203B41FA5}">
                      <a16:colId xmlns:a16="http://schemas.microsoft.com/office/drawing/2014/main" val="1857101472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720871187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4262103898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782058071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622264252"/>
                    </a:ext>
                  </a:extLst>
                </a:gridCol>
              </a:tblGrid>
              <a:tr h="41006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TMC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Fleets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OEM’s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Engine Manufacturers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Technology Providers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171591"/>
                  </a:ext>
                </a:extLst>
              </a:tr>
              <a:tr h="360631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718310"/>
                  </a:ext>
                </a:extLst>
              </a:tr>
            </a:tbl>
          </a:graphicData>
        </a:graphic>
      </p:graphicFrame>
      <p:pic>
        <p:nvPicPr>
          <p:cNvPr id="5" name="Picture 2" descr="ATA-TMC-logo - Truck News">
            <a:extLst>
              <a:ext uri="{FF2B5EF4-FFF2-40B4-BE49-F238E27FC236}">
                <a16:creationId xmlns:a16="http://schemas.microsoft.com/office/drawing/2014/main" id="{2C0B753E-A477-4A46-A5D6-377B2711E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21309" r="6434" b="28480"/>
          <a:stretch/>
        </p:blipFill>
        <p:spPr bwMode="auto">
          <a:xfrm>
            <a:off x="855820" y="1705535"/>
            <a:ext cx="1216341" cy="48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vid-19 Information for Professional Truck Drivers - Werner">
            <a:extLst>
              <a:ext uri="{FF2B5EF4-FFF2-40B4-BE49-F238E27FC236}">
                <a16:creationId xmlns:a16="http://schemas.microsoft.com/office/drawing/2014/main" id="{43CA37C4-C9CE-47E9-81B8-E9B995A5B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66" y="2370213"/>
            <a:ext cx="1560830" cy="5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yder Maintenance Technician Christopher Barnett Wins “Top ...">
            <a:extLst>
              <a:ext uri="{FF2B5EF4-FFF2-40B4-BE49-F238E27FC236}">
                <a16:creationId xmlns:a16="http://schemas.microsoft.com/office/drawing/2014/main" id="{3401F00F-EFBC-407F-8250-CB3517B0E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852" y="1678474"/>
            <a:ext cx="1744457" cy="41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ll About the International Truck Logo | Rechtien ...">
            <a:extLst>
              <a:ext uri="{FF2B5EF4-FFF2-40B4-BE49-F238E27FC236}">
                <a16:creationId xmlns:a16="http://schemas.microsoft.com/office/drawing/2014/main" id="{13B68191-BFAB-4F2C-9AAF-40A99EDCA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133" y="1604679"/>
            <a:ext cx="616496" cy="67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C Bus® Dealers Support Customers in Applications and EV ...">
            <a:extLst>
              <a:ext uri="{FF2B5EF4-FFF2-40B4-BE49-F238E27FC236}">
                <a16:creationId xmlns:a16="http://schemas.microsoft.com/office/drawing/2014/main" id="{7ABE44D3-1739-408F-9212-293F95935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5500" r="4742" b="10000"/>
          <a:stretch/>
        </p:blipFill>
        <p:spPr bwMode="auto">
          <a:xfrm>
            <a:off x="6236258" y="1625059"/>
            <a:ext cx="637539" cy="64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Freightliner | MCE 2022">
            <a:extLst>
              <a:ext uri="{FF2B5EF4-FFF2-40B4-BE49-F238E27FC236}">
                <a16:creationId xmlns:a16="http://schemas.microsoft.com/office/drawing/2014/main" id="{462D7D30-B0BE-4D1B-8593-BB9F4605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23" y="2634658"/>
            <a:ext cx="1329556" cy="31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Western Star Logo, HD Png, Information">
            <a:extLst>
              <a:ext uri="{FF2B5EF4-FFF2-40B4-BE49-F238E27FC236}">
                <a16:creationId xmlns:a16="http://schemas.microsoft.com/office/drawing/2014/main" id="{CF3D72E0-8BEE-4643-97F8-A58528D40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15927" r="6961" b="14628"/>
          <a:stretch/>
        </p:blipFill>
        <p:spPr bwMode="auto">
          <a:xfrm>
            <a:off x="5675303" y="3180756"/>
            <a:ext cx="788958" cy="3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omepage | Peterbilt">
            <a:extLst>
              <a:ext uri="{FF2B5EF4-FFF2-40B4-BE49-F238E27FC236}">
                <a16:creationId xmlns:a16="http://schemas.microsoft.com/office/drawing/2014/main" id="{450844C7-9D52-4E76-96E1-EDF0FE067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349" y="3827203"/>
            <a:ext cx="832033" cy="3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American Truck Simulator Truck Dealers | Truck Simulator Wiki | Fandom">
            <a:extLst>
              <a:ext uri="{FF2B5EF4-FFF2-40B4-BE49-F238E27FC236}">
                <a16:creationId xmlns:a16="http://schemas.microsoft.com/office/drawing/2014/main" id="{1D0548F6-41D9-4A48-A5BE-A8931B108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4319234"/>
            <a:ext cx="1244533" cy="24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News | Bulk Transporter">
            <a:extLst>
              <a:ext uri="{FF2B5EF4-FFF2-40B4-BE49-F238E27FC236}">
                <a16:creationId xmlns:a16="http://schemas.microsoft.com/office/drawing/2014/main" id="{DA2D4838-F768-4110-B7DC-D9C4E50C3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21539" r="11200" b="32172"/>
          <a:stretch/>
        </p:blipFill>
        <p:spPr bwMode="auto">
          <a:xfrm>
            <a:off x="5252505" y="4757997"/>
            <a:ext cx="1450855" cy="4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Details - internbytes">
            <a:extLst>
              <a:ext uri="{FF2B5EF4-FFF2-40B4-BE49-F238E27FC236}">
                <a16:creationId xmlns:a16="http://schemas.microsoft.com/office/drawing/2014/main" id="{7425E26D-63DC-4D90-8D54-FF0B8911C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598" y="1650426"/>
            <a:ext cx="637539" cy="60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Trimble introduces new TruckMate features, enhancements">
            <a:extLst>
              <a:ext uri="{FF2B5EF4-FFF2-40B4-BE49-F238E27FC236}">
                <a16:creationId xmlns:a16="http://schemas.microsoft.com/office/drawing/2014/main" id="{265724FB-B1CA-411D-89DA-C960D1BCE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5" b="23510"/>
          <a:stretch/>
        </p:blipFill>
        <p:spPr bwMode="auto">
          <a:xfrm>
            <a:off x="9984211" y="1710811"/>
            <a:ext cx="1467272" cy="3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 descr="Shop Management Partners | DSTInc">
            <a:extLst>
              <a:ext uri="{FF2B5EF4-FFF2-40B4-BE49-F238E27FC236}">
                <a16:creationId xmlns:a16="http://schemas.microsoft.com/office/drawing/2014/main" id="{7F96FE31-761F-4C1D-8A24-4252670F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980" y="2476522"/>
            <a:ext cx="1601734" cy="26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34" descr="Decisiv SRM | Service Relationship Management Application">
            <a:extLst>
              <a:ext uri="{FF2B5EF4-FFF2-40B4-BE49-F238E27FC236}">
                <a16:creationId xmlns:a16="http://schemas.microsoft.com/office/drawing/2014/main" id="{953FD729-207C-4BC9-AE1A-EFF942F23C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879795"/>
            <a:ext cx="255481" cy="2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AutoShape 38" descr="Decisiv">
            <a:extLst>
              <a:ext uri="{FF2B5EF4-FFF2-40B4-BE49-F238E27FC236}">
                <a16:creationId xmlns:a16="http://schemas.microsoft.com/office/drawing/2014/main" id="{13D9EA7C-3A71-4F90-9026-7BAA8C7195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032195"/>
            <a:ext cx="255481" cy="2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F1C544-0F59-4A7A-9976-5DBC6F4C37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71436" y="3112532"/>
            <a:ext cx="1580047" cy="378175"/>
          </a:xfrm>
          <a:prstGeom prst="rect">
            <a:avLst/>
          </a:prstGeom>
        </p:spPr>
      </p:pic>
      <p:pic>
        <p:nvPicPr>
          <p:cNvPr id="21" name="Picture 40" descr="File:Detroit Diesel logo.svg - Wikipedia">
            <a:extLst>
              <a:ext uri="{FF2B5EF4-FFF2-40B4-BE49-F238E27FC236}">
                <a16:creationId xmlns:a16="http://schemas.microsoft.com/office/drawing/2014/main" id="{9E42D547-2BA3-43F9-A1DC-A24C11E6F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591" y="2671700"/>
            <a:ext cx="1838325" cy="3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2" descr="Dossier">
            <a:extLst>
              <a:ext uri="{FF2B5EF4-FFF2-40B4-BE49-F238E27FC236}">
                <a16:creationId xmlns:a16="http://schemas.microsoft.com/office/drawing/2014/main" id="{D271951B-68B6-4AC1-B2B7-01DC9F027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293" y="3746497"/>
            <a:ext cx="1729108" cy="42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Penske Logistics - A Leader in Logistics Services">
            <a:extLst>
              <a:ext uri="{FF2B5EF4-FFF2-40B4-BE49-F238E27FC236}">
                <a16:creationId xmlns:a16="http://schemas.microsoft.com/office/drawing/2014/main" id="{665D4D47-7ED1-4620-A6C6-2926B0DCB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46" y="3194939"/>
            <a:ext cx="1633293" cy="59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mmercial Truck Leasing | Commercial Truck Rental | Full ...">
            <a:extLst>
              <a:ext uri="{FF2B5EF4-FFF2-40B4-BE49-F238E27FC236}">
                <a16:creationId xmlns:a16="http://schemas.microsoft.com/office/drawing/2014/main" id="{993B219F-9955-4FDF-8B49-2016A3DCE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739" y="4845589"/>
            <a:ext cx="1729108" cy="39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ur Trucks">
            <a:extLst>
              <a:ext uri="{FF2B5EF4-FFF2-40B4-BE49-F238E27FC236}">
                <a16:creationId xmlns:a16="http://schemas.microsoft.com/office/drawing/2014/main" id="{96397C69-B785-47E2-BAF3-A831D494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71" y="3977911"/>
            <a:ext cx="1580048" cy="63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486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Code Key Naming - Discussion: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931D667-D418-4590-AB97-CF57BD928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75" y="1590676"/>
            <a:ext cx="11422504" cy="41689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Advanced VMRS Coding Predictive and Prognostic Maintenance</a:t>
            </a:r>
            <a:endParaRPr lang="en-US" sz="20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8367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Definitions: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22C43C-F5A6-45DB-A11C-945A704C6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75" y="1590676"/>
            <a:ext cx="11422504" cy="4168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Predictive Maintenance (PdM): is </a:t>
            </a:r>
            <a:r>
              <a:rPr lang="en-US" sz="2400" b="1" dirty="0"/>
              <a:t>a type of condition-based maintenance that monitors the condition of assets through sensor devices</a:t>
            </a:r>
            <a:r>
              <a:rPr lang="en-US" sz="2400" dirty="0"/>
              <a:t>. These sensor devices supply data in real-time, which is then used to predict when the asset will require maintenance.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Prognostic Maintenance (also known as condition-based maintenance, predictive maintenance, or simply prognostics) is </a:t>
            </a:r>
            <a:r>
              <a:rPr lang="en-US" sz="2400" b="1" dirty="0"/>
              <a:t>the ability to know the condition of equipment, and to plan and perform maintenance accordingly before a critical failure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1075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14C9E-9E75-C44D-84BB-EB21738A2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34621"/>
            <a:ext cx="10972800" cy="959556"/>
          </a:xfrm>
        </p:spPr>
        <p:txBody>
          <a:bodyPr/>
          <a:lstStyle/>
          <a:p>
            <a:r>
              <a:rPr lang="en-US" dirty="0"/>
              <a:t>Purpose &amp; Scope: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560B4C-8C9B-4ACD-9BC4-7D8957B3F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75" y="1590676"/>
            <a:ext cx="11422504" cy="4168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develop Code Key(s) and/or Instruction Set(s) of predictive / prognostic maintenance items to be used as a common language to indicate required/needed service. </a:t>
            </a:r>
            <a:r>
              <a:rPr lang="en-US" dirty="0">
                <a:solidFill>
                  <a:schemeClr val="accent2"/>
                </a:solidFill>
              </a:rPr>
              <a:t>(And Performed)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items can be used across all vehicle original equipment manufacturers (OEMs), engine manufacturers and component suppliers.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872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galForum19_16x9" id="{BE0A8372-BFFE-E547-A54B-13CE4549F1C1}" vid="{6337DB41-23F9-ED44-A6AA-188402042D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9BBB912900DE4AB024DB9D35FE1FEB" ma:contentTypeVersion="10" ma:contentTypeDescription="Create a new document." ma:contentTypeScope="" ma:versionID="4b69876ba989052e400039faaa648818">
  <xsd:schema xmlns:xsd="http://www.w3.org/2001/XMLSchema" xmlns:xs="http://www.w3.org/2001/XMLSchema" xmlns:p="http://schemas.microsoft.com/office/2006/metadata/properties" xmlns:ns2="67324f75-556c-447f-b8a5-09f5eae92bd7" targetNamespace="http://schemas.microsoft.com/office/2006/metadata/properties" ma:root="true" ma:fieldsID="8618ff703c8cc4848178c8ddccef85ac" ns2:_="">
    <xsd:import namespace="67324f75-556c-447f-b8a5-09f5eae92b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324f75-556c-447f-b8a5-09f5eae92b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0E0576-9CFD-4FAA-A1D4-ADE7D331F3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324f75-556c-447f-b8a5-09f5eae92b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63FC5B-F00E-4FCF-931C-3E204320A404}">
  <ds:schemaRefs>
    <ds:schemaRef ds:uri="http://www.w3.org/XML/1998/namespace"/>
    <ds:schemaRef ds:uri="http://purl.org/dc/terms/"/>
    <ds:schemaRef ds:uri="67324f75-556c-447f-b8a5-09f5eae92bd7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6D6816F-A2DF-41F2-AF50-CF1A73BAC8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16608</TotalTime>
  <Words>1182</Words>
  <Application>Microsoft Office PowerPoint</Application>
  <PresentationFormat>Widescreen</PresentationFormat>
  <Paragraphs>199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ATTENTION PLEASE</vt:lpstr>
      <vt:lpstr>PowerPoint Presentation</vt:lpstr>
      <vt:lpstr>ANTITRUST/PATENT DISCLOSURE</vt:lpstr>
      <vt:lpstr>PowerPoint Presentation</vt:lpstr>
      <vt:lpstr>Current Participants: Need Ecosystem Agreement!</vt:lpstr>
      <vt:lpstr>Code Key Naming - Discussion:</vt:lpstr>
      <vt:lpstr>Definitions:</vt:lpstr>
      <vt:lpstr>Purpose &amp; Scope:</vt:lpstr>
      <vt:lpstr>Objective:</vt:lpstr>
      <vt:lpstr>Example: Predictive Maintenance</vt:lpstr>
      <vt:lpstr>Example: Predictive Maintenance - RUL</vt:lpstr>
      <vt:lpstr>Predictive Repair Example:</vt:lpstr>
      <vt:lpstr>Requirements / Needs:</vt:lpstr>
      <vt:lpstr>Requirements / Needs:</vt:lpstr>
      <vt:lpstr>What is the Desired Outcome:</vt:lpstr>
      <vt:lpstr>Maintenance Elements:</vt:lpstr>
      <vt:lpstr>VMRS Coding for Predictive:</vt:lpstr>
      <vt:lpstr>Discussion – Data Needs:</vt:lpstr>
      <vt:lpstr>Discussion – Potential Path:</vt:lpstr>
      <vt:lpstr>Discussion – Status:</vt:lpstr>
      <vt:lpstr>Discussion &amp; Needs:</vt:lpstr>
      <vt:lpstr>Next Meeting: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Mulshine, Brian W</cp:lastModifiedBy>
  <cp:revision>172</cp:revision>
  <cp:lastPrinted>2022-03-03T19:39:14Z</cp:lastPrinted>
  <dcterms:created xsi:type="dcterms:W3CDTF">2019-03-07T20:27:59Z</dcterms:created>
  <dcterms:modified xsi:type="dcterms:W3CDTF">2023-02-25T01:02:54Z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0x010100969BBB912900DE4AB024DB9D35FE1FEB</vt:lpwstr>
  </property>
</Properties>
</file>