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59" r:id="rId6"/>
    <p:sldId id="287" r:id="rId7"/>
    <p:sldId id="260" r:id="rId8"/>
    <p:sldId id="261" r:id="rId9"/>
    <p:sldId id="262" r:id="rId10"/>
    <p:sldId id="290" r:id="rId11"/>
    <p:sldId id="263" r:id="rId12"/>
    <p:sldId id="414" r:id="rId13"/>
    <p:sldId id="413" r:id="rId14"/>
    <p:sldId id="376" r:id="rId15"/>
    <p:sldId id="383" r:id="rId16"/>
    <p:sldId id="390" r:id="rId17"/>
    <p:sldId id="379" r:id="rId18"/>
    <p:sldId id="384" r:id="rId19"/>
    <p:sldId id="405" r:id="rId20"/>
    <p:sldId id="382" r:id="rId21"/>
    <p:sldId id="385" r:id="rId22"/>
    <p:sldId id="407" r:id="rId23"/>
    <p:sldId id="406" r:id="rId24"/>
    <p:sldId id="398" r:id="rId25"/>
    <p:sldId id="409" r:id="rId26"/>
    <p:sldId id="412" r:id="rId27"/>
    <p:sldId id="408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BB1CF"/>
    <a:srgbClr val="004990"/>
    <a:srgbClr val="435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62347-3147-4E7D-946A-086C2612D81C}" v="22" dt="2023-09-14T15:55:34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37"/>
    <p:restoredTop sz="96190"/>
  </p:normalViewPr>
  <p:slideViewPr>
    <p:cSldViewPr snapToGrid="0" snapToObjects="1">
      <p:cViewPr varScale="1">
        <p:scale>
          <a:sx n="156" d="100"/>
          <a:sy n="156" d="100"/>
        </p:scale>
        <p:origin x="88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Mulshine" userId="bfa92302-0e44-409c-b181-4334114f4ae0" providerId="ADAL" clId="{D8E62347-3147-4E7D-946A-086C2612D81C}"/>
    <pc:docChg chg="modSld">
      <pc:chgData name="Brian Mulshine" userId="bfa92302-0e44-409c-b181-4334114f4ae0" providerId="ADAL" clId="{D8E62347-3147-4E7D-946A-086C2612D81C}" dt="2023-09-15T14:38:47.419" v="37" actId="20577"/>
      <pc:docMkLst>
        <pc:docMk/>
      </pc:docMkLst>
      <pc:sldChg chg="modSp mod">
        <pc:chgData name="Brian Mulshine" userId="bfa92302-0e44-409c-b181-4334114f4ae0" providerId="ADAL" clId="{D8E62347-3147-4E7D-946A-086C2612D81C}" dt="2023-09-15T14:38:47.419" v="37" actId="20577"/>
        <pc:sldMkLst>
          <pc:docMk/>
          <pc:sldMk cId="3835701265" sldId="287"/>
        </pc:sldMkLst>
        <pc:spChg chg="mod">
          <ac:chgData name="Brian Mulshine" userId="bfa92302-0e44-409c-b181-4334114f4ae0" providerId="ADAL" clId="{D8E62347-3147-4E7D-946A-086C2612D81C}" dt="2023-09-15T14:38:47.419" v="37" actId="20577"/>
          <ac:spMkLst>
            <pc:docMk/>
            <pc:sldMk cId="3835701265" sldId="287"/>
            <ac:spMk id="4" creationId="{F2608AA8-C37B-4C45-82F3-3A4C9DA128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ECA8F-8F00-0145-9D57-BC5554B975BF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A4BDF-92F0-624F-BF2E-00975557D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4BDF-92F0-624F-BF2E-00975557D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C13BE0C2-0047-894D-BCAF-3E5817F4254C}" type="slidenum">
              <a:rPr lang="en-US" sz="1200" smtClean="0"/>
              <a:pPr eaLnBrk="1" hangingPunct="1">
                <a:defRPr/>
              </a:pPr>
              <a:t>2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582EC226-A5BC-C842-9AB7-7B7180257583}" type="slidenum">
              <a:rPr lang="en-US" sz="1200" smtClean="0"/>
              <a:pPr eaLnBrk="1" hangingPunct="1">
                <a:defRPr/>
              </a:pPr>
              <a:t>4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B110BE92-8EAC-F044-AC97-30DDA559AE7B}" type="slidenum">
              <a:rPr lang="en-US" sz="1200" smtClean="0"/>
              <a:pPr eaLnBrk="1" hangingPunct="1">
                <a:defRPr/>
              </a:pPr>
              <a:t>5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B4CEB13-73E9-8F45-B2D7-FC6A70FFF730}" type="slidenum">
              <a:rPr lang="en-US" sz="1200" smtClean="0"/>
              <a:pPr eaLnBrk="1" hangingPunct="1">
                <a:defRPr/>
              </a:pPr>
              <a:t>6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3FFA1B5-F0FE-E94A-8C9A-D245FD15429F}" type="slidenum">
              <a:rPr lang="en-US" sz="1200" smtClean="0"/>
              <a:pPr eaLnBrk="1" hangingPunct="1">
                <a:defRPr/>
              </a:pPr>
              <a:t>8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4BDF-92F0-624F-BF2E-00975557D9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5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32CFAFB-69B7-5AC3-D1FC-343237605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7695F85-F5AB-B7CC-2DB5-AF7B47A7A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6C56473-09CA-DC4E-B7CB-8230913F56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44" y="1172817"/>
            <a:ext cx="10995660" cy="2791510"/>
          </a:xfrm>
          <a:noFill/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B1CF"/>
              </a:buClr>
              <a:buSzTx/>
              <a:buFont typeface="Arial" panose="020B0604020202020204" pitchFamily="34" charset="0"/>
              <a:buNone/>
              <a:tabLst/>
              <a:defRPr sz="5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>
                <a:solidFill>
                  <a:srgbClr val="004990"/>
                </a:solidFill>
              </a:rPr>
              <a:t>Session Title Goes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540CEC6-D441-9940-A4C1-68175ECE71AD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13244" y="5273040"/>
            <a:ext cx="10995660" cy="61976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5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Logo Goes Here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45012FC-FCC8-A345-8069-93EAF1DDD2E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08108" y="3964329"/>
            <a:ext cx="10995660" cy="1308712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400486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B37F-37F4-E14B-9559-07760C1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1822"/>
            <a:ext cx="10972800" cy="9595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387D-4F1A-C74B-A92F-DEC4C487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1378"/>
            <a:ext cx="10972800" cy="39331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0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5F9FAC-872D-E041-AB65-826B8D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0533"/>
            <a:ext cx="10972800" cy="948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17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2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7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AA3D39A-3BF8-38FE-53F6-E68549DEDE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593BC-3A17-FD48-809E-ACB93273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992"/>
            <a:ext cx="10972800" cy="92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7F8E-D9A3-384C-81CA-BC23259B9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52837"/>
            <a:ext cx="10972800" cy="4521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62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4352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BB1C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New Terminology: Remaining Useful Life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560B4C-8C9B-4ACD-9BC4-7D8957B3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62" y="1144050"/>
            <a:ext cx="11594676" cy="4569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spc="100" dirty="0"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Remaining Useful Life aka: RUL</a:t>
            </a:r>
          </a:p>
          <a:p>
            <a:pPr marL="0" indent="0">
              <a:buNone/>
            </a:pPr>
            <a:r>
              <a:rPr lang="en-US" sz="2000" spc="100" dirty="0"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Multiple vehicle and engine manufacturers have data currently or becoming available soon: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Oil Condition / Life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Oil Filter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Fuel Filter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Air Filter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DEF Filter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DPF Filter 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b="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Transmission Oil &amp; Filter</a:t>
            </a:r>
          </a:p>
          <a:p>
            <a:pPr marL="525780" lvl="3" indent="-342900">
              <a:lnSpc>
                <a:spcPct val="100000"/>
              </a:lnSpc>
            </a:pPr>
            <a:r>
              <a:rPr lang="en-US" sz="2000" spc="100" dirty="0">
                <a:solidFill>
                  <a:schemeClr val="tx1">
                    <a:lumMod val="75000"/>
                    <a:lumOff val="25000"/>
                  </a:schemeClr>
                </a:solidFill>
                <a:ea typeface="Source Sans Pro SemiBold" panose="020B0603030403020204" pitchFamily="34" charset="0"/>
              </a:rPr>
              <a:t>Tire Condition</a:t>
            </a:r>
            <a:endParaRPr lang="en-US" sz="2000" b="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F7886-56F1-4781-8CA8-16811BC5754D}"/>
              </a:ext>
            </a:extLst>
          </p:cNvPr>
          <p:cNvSpPr/>
          <p:nvPr/>
        </p:nvSpPr>
        <p:spPr>
          <a:xfrm>
            <a:off x="472542" y="5087501"/>
            <a:ext cx="11344808" cy="619828"/>
          </a:xfrm>
          <a:prstGeom prst="rect">
            <a:avLst/>
          </a:prstGeom>
          <a:solidFill>
            <a:srgbClr val="003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Technology can improve TCO by providing “Insights” for accurate Dynamic Data Driven Intervals! </a:t>
            </a:r>
          </a:p>
        </p:txBody>
      </p:sp>
    </p:spTree>
    <p:extLst>
      <p:ext uri="{BB962C8B-B14F-4D97-AF65-F5344CB8AC3E}">
        <p14:creationId xmlns:p14="http://schemas.microsoft.com/office/powerpoint/2010/main" val="42153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D9D09E3-E888-4219-A957-03D0D966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62" y="1180814"/>
            <a:ext cx="11594676" cy="4533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pc="100" dirty="0"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S.5 has a Task Force working on a potential new code key for Maintenance Labor Alerts to be used as a common language to indicate when maintenance labor is required!</a:t>
            </a:r>
          </a:p>
          <a:p>
            <a:pPr marL="0" indent="0">
              <a:buNone/>
            </a:pPr>
            <a:r>
              <a:rPr lang="en-US" sz="2000" spc="100" dirty="0">
                <a:latin typeface="Arial" panose="020B0604020202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0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12" y="134621"/>
            <a:ext cx="10972800" cy="959556"/>
          </a:xfrm>
        </p:spPr>
        <p:txBody>
          <a:bodyPr/>
          <a:lstStyle/>
          <a:p>
            <a:r>
              <a:rPr lang="en-US" dirty="0"/>
              <a:t>Potential New Maintenance Code Key: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0FE608-1C01-4D4E-A3F1-A6974D75A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53"/>
          <a:stretch/>
        </p:blipFill>
        <p:spPr>
          <a:xfrm>
            <a:off x="247650" y="2429293"/>
            <a:ext cx="7742594" cy="3247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4D30FD-0D83-4741-9AB4-180D59EC8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89"/>
          <a:stretch/>
        </p:blipFill>
        <p:spPr>
          <a:xfrm>
            <a:off x="5905857" y="2603947"/>
            <a:ext cx="5920384" cy="3243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333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– Potential Path: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21887-512E-4666-8626-E966AF564286}"/>
              </a:ext>
            </a:extLst>
          </p:cNvPr>
          <p:cNvSpPr txBox="1"/>
          <p:nvPr/>
        </p:nvSpPr>
        <p:spPr>
          <a:xfrm>
            <a:off x="537533" y="84360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“Proposed” New Maintenance Labor Alerts Codes: Starting with Letters to protect prior art: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will start with the letter “A” and leverage sequential characters when required!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90C34-191C-4965-9896-46CCDCB5C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6" y="1538217"/>
            <a:ext cx="9966347" cy="4330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66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91491"/>
            <a:ext cx="10972800" cy="959556"/>
          </a:xfrm>
        </p:spPr>
        <p:txBody>
          <a:bodyPr/>
          <a:lstStyle/>
          <a:p>
            <a:r>
              <a:rPr lang="en-US" dirty="0"/>
              <a:t>Status Codes: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FA7CB4-610D-46F2-9550-F5C054DA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31" y="1408100"/>
            <a:ext cx="11543756" cy="143960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b="1" dirty="0"/>
              <a:t>Status / Disposition: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1600" b="1" i="1" u="sng" dirty="0">
                <a:ea typeface="Calibri" panose="020F0502020204030204" pitchFamily="34" charset="0"/>
              </a:rPr>
              <a:t>Code Key 16</a:t>
            </a:r>
            <a:r>
              <a:rPr lang="en-US" altLang="en-US" sz="1600" b="1" i="1" dirty="0">
                <a:ea typeface="Calibri" panose="020F0502020204030204" pitchFamily="34" charset="0"/>
              </a:rPr>
              <a:t> </a:t>
            </a:r>
            <a:r>
              <a:rPr lang="en-US" altLang="en-US" sz="1600" dirty="0">
                <a:ea typeface="Calibri" panose="020F0502020204030204" pitchFamily="34" charset="0"/>
              </a:rPr>
              <a:t>identifies the “Repair Priority Class” for in many cases is indicating when a labor function needs attention. </a:t>
            </a:r>
            <a:r>
              <a:rPr lang="en-US" altLang="en-US" sz="1600" dirty="0">
                <a:highlight>
                  <a:srgbClr val="FFFF00"/>
                </a:highlight>
                <a:ea typeface="Calibri" panose="020F0502020204030204" pitchFamily="34" charset="0"/>
              </a:rPr>
              <a:t>Our recommendation is to leverage CK 16 for Maintenance Labor Alerts!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7776A-1693-470B-A812-8CCB28985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84"/>
          <a:stretch/>
        </p:blipFill>
        <p:spPr>
          <a:xfrm>
            <a:off x="332913" y="2800498"/>
            <a:ext cx="11324280" cy="20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5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9C217-1EC7-46EE-971A-49366B0660F9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76061-EEDE-46AF-A688-DCFA620F8A32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8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C1519D8B-87D8-4270-898B-A25C1CA3A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762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98A38-296B-4A15-AD64-B245FC4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8167D1-240A-43AE-BAD2-FE34B0770A4A}"/>
              </a:ext>
            </a:extLst>
          </p:cNvPr>
          <p:cNvCxnSpPr>
            <a:cxnSpLocks/>
            <a:stCxn id="9" idx="3"/>
            <a:endCxn id="7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3D5FAA3-BAD8-4180-9478-7FD05BFB5C45}"/>
              </a:ext>
            </a:extLst>
          </p:cNvPr>
          <p:cNvCxnSpPr>
            <a:cxnSpLocks/>
            <a:stCxn id="9" idx="1"/>
            <a:endCxn id="6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66516B6-0FBA-46C9-89CF-46EBED5AE112}"/>
              </a:ext>
            </a:extLst>
          </p:cNvPr>
          <p:cNvSpPr/>
          <p:nvPr/>
        </p:nvSpPr>
        <p:spPr>
          <a:xfrm>
            <a:off x="809625" y="2402452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Requirements – Due Soon, Past Due, Replace Soon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AAF6AE-566B-49FD-B565-306A38BD55F1}"/>
              </a:ext>
            </a:extLst>
          </p:cNvPr>
          <p:cNvSpPr/>
          <p:nvPr/>
        </p:nvSpPr>
        <p:spPr>
          <a:xfrm flipH="1">
            <a:off x="4829176" y="4446809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Due Soon or Past Due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732DD-03CF-4E8B-AFDE-2A978F066EE0}"/>
              </a:ext>
            </a:extLst>
          </p:cNvPr>
          <p:cNvSpPr/>
          <p:nvPr/>
        </p:nvSpPr>
        <p:spPr>
          <a:xfrm>
            <a:off x="809624" y="2845723"/>
            <a:ext cx="3676650" cy="9598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Soon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BFE27-8388-46A4-BD9C-9AD96010A2B0}"/>
              </a:ext>
            </a:extLst>
          </p:cNvPr>
          <p:cNvSpPr/>
          <p:nvPr/>
        </p:nvSpPr>
        <p:spPr>
          <a:xfrm>
            <a:off x="7219950" y="4886394"/>
            <a:ext cx="3952875" cy="10272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gate,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33BEDB-E319-40B7-9782-8E0FA8309F33}"/>
              </a:ext>
            </a:extLst>
          </p:cNvPr>
          <p:cNvSpPr/>
          <p:nvPr/>
        </p:nvSpPr>
        <p:spPr>
          <a:xfrm>
            <a:off x="809623" y="3891097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Event – AT Dealer (Service Provider) “Pull Request”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F635-F8B4-4C74-B4AA-7B566537AB3B}"/>
              </a:ext>
            </a:extLst>
          </p:cNvPr>
          <p:cNvSpPr txBox="1"/>
          <p:nvPr/>
        </p:nvSpPr>
        <p:spPr>
          <a:xfrm>
            <a:off x="7231543" y="967630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Telematics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CE78A-FCDA-4941-A913-D38FE10A5C6E}"/>
              </a:ext>
            </a:extLst>
          </p:cNvPr>
          <p:cNvSpPr txBox="1"/>
          <p:nvPr/>
        </p:nvSpPr>
        <p:spPr>
          <a:xfrm>
            <a:off x="3202887" y="951311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OEM Data</a:t>
            </a:r>
          </a:p>
        </p:txBody>
      </p:sp>
    </p:spTree>
    <p:extLst>
      <p:ext uri="{BB962C8B-B14F-4D97-AF65-F5344CB8AC3E}">
        <p14:creationId xmlns:p14="http://schemas.microsoft.com/office/powerpoint/2010/main" val="39045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8BF1FB-3352-487C-897E-DAB4AFEBB9CA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2E0BD-9DC5-49CF-9267-682F90F9A213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21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3CEC14B7-5C21-496D-AF93-D63D86EAE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9CB2C5-FA22-43F2-9093-CF38011C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65B567D-BE23-49A2-B59D-5A7804B1B6AA}"/>
              </a:ext>
            </a:extLst>
          </p:cNvPr>
          <p:cNvCxnSpPr>
            <a:cxnSpLocks/>
            <a:stCxn id="22" idx="3"/>
            <a:endCxn id="20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CD89636-F794-4489-BB3E-D1F872D533CE}"/>
              </a:ext>
            </a:extLst>
          </p:cNvPr>
          <p:cNvCxnSpPr>
            <a:cxnSpLocks/>
            <a:stCxn id="22" idx="1"/>
            <a:endCxn id="19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477628A-47BF-450B-B40F-5385816BF2C8}"/>
              </a:ext>
            </a:extLst>
          </p:cNvPr>
          <p:cNvSpPr/>
          <p:nvPr/>
        </p:nvSpPr>
        <p:spPr>
          <a:xfrm flipH="1">
            <a:off x="4752975" y="3816484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Performed </a:t>
            </a:r>
            <a:r>
              <a:rPr lang="en-US" sz="1200" dirty="0">
                <a:solidFill>
                  <a:schemeClr val="tx1"/>
                </a:solidFill>
              </a:rPr>
              <a:t>(Items,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9BCC3BF-6B65-4F10-9E6D-C1FB732A0C93}"/>
              </a:ext>
            </a:extLst>
          </p:cNvPr>
          <p:cNvSpPr/>
          <p:nvPr/>
        </p:nvSpPr>
        <p:spPr>
          <a:xfrm>
            <a:off x="809624" y="3202543"/>
            <a:ext cx="7096126" cy="497948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Dealer Maintenance Performed </a:t>
            </a:r>
            <a:r>
              <a:rPr lang="en-US" sz="1200" dirty="0">
                <a:solidFill>
                  <a:schemeClr val="tx1"/>
                </a:solidFill>
              </a:rPr>
              <a:t>( Provider, RO #, 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3CC10-705C-4FB5-A274-20BAF4291E90}"/>
              </a:ext>
            </a:extLst>
          </p:cNvPr>
          <p:cNvSpPr/>
          <p:nvPr/>
        </p:nvSpPr>
        <p:spPr>
          <a:xfrm>
            <a:off x="809625" y="2471945"/>
            <a:ext cx="10287000" cy="5428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to Update Systems – Both Sides</a:t>
            </a:r>
          </a:p>
        </p:txBody>
      </p:sp>
    </p:spTree>
    <p:extLst>
      <p:ext uri="{BB962C8B-B14F-4D97-AF65-F5344CB8AC3E}">
        <p14:creationId xmlns:p14="http://schemas.microsoft.com/office/powerpoint/2010/main" val="28470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What is the Desired Outcome:</a:t>
            </a:r>
          </a:p>
        </p:txBody>
      </p:sp>
      <p:pic>
        <p:nvPicPr>
          <p:cNvPr id="12" name="Picture 2" descr="Cloud-Hosted Connect ONE API Integrations">
            <a:extLst>
              <a:ext uri="{FF2B5EF4-FFF2-40B4-BE49-F238E27FC236}">
                <a16:creationId xmlns:a16="http://schemas.microsoft.com/office/drawing/2014/main" id="{55F73AB9-3AF5-4D06-B698-33DE4849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00" y="2097275"/>
            <a:ext cx="2945485" cy="19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2C2DCF-9701-4460-9E19-06AB52A0A1D2}"/>
              </a:ext>
            </a:extLst>
          </p:cNvPr>
          <p:cNvSpPr/>
          <p:nvPr/>
        </p:nvSpPr>
        <p:spPr>
          <a:xfrm>
            <a:off x="333829" y="2097274"/>
            <a:ext cx="2902857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Customer / Fleet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28280B-5907-44C7-B521-CE7A819D02B7}"/>
              </a:ext>
            </a:extLst>
          </p:cNvPr>
          <p:cNvSpPr/>
          <p:nvPr/>
        </p:nvSpPr>
        <p:spPr>
          <a:xfrm>
            <a:off x="254000" y="3270475"/>
            <a:ext cx="3062514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Fleet Mgmt. Systems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C72DE0-3044-4BF4-97ED-8148C9A2DC4E}"/>
              </a:ext>
            </a:extLst>
          </p:cNvPr>
          <p:cNvGrpSpPr/>
          <p:nvPr/>
        </p:nvGrpSpPr>
        <p:grpSpPr>
          <a:xfrm>
            <a:off x="7663542" y="1333042"/>
            <a:ext cx="3817258" cy="4443645"/>
            <a:chOff x="7663542" y="1333042"/>
            <a:chExt cx="3817258" cy="40806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EA6342-74A7-4378-83F7-EB9F6EA5C9F8}"/>
                </a:ext>
              </a:extLst>
            </p:cNvPr>
            <p:cNvSpPr/>
            <p:nvPr/>
          </p:nvSpPr>
          <p:spPr>
            <a:xfrm>
              <a:off x="7663543" y="1720633"/>
              <a:ext cx="3817257" cy="3693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spcBef>
                  <a:spcPts val="12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Vehicle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Engine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Transmission Manufacturers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Fleet Management Systems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Service Providers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Vehicles / Trailers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Telematics Providers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673024-FF29-4751-8C49-EB3702A1F3F1}"/>
                </a:ext>
              </a:extLst>
            </p:cNvPr>
            <p:cNvSpPr/>
            <p:nvPr/>
          </p:nvSpPr>
          <p:spPr>
            <a:xfrm>
              <a:off x="7663542" y="1333042"/>
              <a:ext cx="3817257" cy="520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Data Generators</a:t>
              </a:r>
            </a:p>
          </p:txBody>
        </p:sp>
      </p:grpSp>
      <p:pic>
        <p:nvPicPr>
          <p:cNvPr id="1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83F988B4-08AE-4B0A-A9F0-0C011A73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6625771" y="2877427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370427F8-3F61-4F5C-9D28-31EA368DC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82257" y="3193323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CD84FCC5-70C3-4E8C-9710-A7D0703D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02429" y="2212286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0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Example: Maintenance Alerting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CE7EEE-3F57-4C2B-8C07-E9E0CCC6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9" y="1026557"/>
            <a:ext cx="11385071" cy="499028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Below are the data element structure for creating a VMRS full description request:</a:t>
            </a:r>
            <a:endParaRPr lang="en-US" sz="2400" b="1" dirty="0"/>
          </a:p>
          <a:p>
            <a:pPr lvl="2">
              <a:spcAft>
                <a:spcPts val="600"/>
              </a:spcAft>
            </a:pPr>
            <a:endParaRPr lang="en-US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A28DD0-83B9-4B5D-BEBE-12B39E26DD2C}"/>
              </a:ext>
            </a:extLst>
          </p:cNvPr>
          <p:cNvCxnSpPr/>
          <p:nvPr/>
        </p:nvCxnSpPr>
        <p:spPr>
          <a:xfrm>
            <a:off x="4209691" y="1668479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CC4B06-C7AC-48A0-9A26-9EEB5A772D17}"/>
              </a:ext>
            </a:extLst>
          </p:cNvPr>
          <p:cNvCxnSpPr/>
          <p:nvPr/>
        </p:nvCxnSpPr>
        <p:spPr>
          <a:xfrm>
            <a:off x="7959306" y="1658404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BE81D0-53D0-44B4-BB6D-EB7CF5641874}"/>
              </a:ext>
            </a:extLst>
          </p:cNvPr>
          <p:cNvCxnSpPr>
            <a:cxnSpLocks/>
          </p:cNvCxnSpPr>
          <p:nvPr/>
        </p:nvCxnSpPr>
        <p:spPr>
          <a:xfrm>
            <a:off x="460077" y="1978743"/>
            <a:ext cx="1124884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4D7882-7FD3-48DE-9D83-7AAEA49F03AB}"/>
              </a:ext>
            </a:extLst>
          </p:cNvPr>
          <p:cNvSpPr txBox="1"/>
          <p:nvPr/>
        </p:nvSpPr>
        <p:spPr>
          <a:xfrm>
            <a:off x="483079" y="16167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System Group - 31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C4146-FB07-4135-B4D7-8A21915539C1}"/>
              </a:ext>
            </a:extLst>
          </p:cNvPr>
          <p:cNvSpPr txBox="1"/>
          <p:nvPr/>
        </p:nvSpPr>
        <p:spPr>
          <a:xfrm>
            <a:off x="7959306" y="16167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Code Key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75CA2-05C9-4B53-894E-61BEB58F54E9}"/>
              </a:ext>
            </a:extLst>
          </p:cNvPr>
          <p:cNvSpPr txBox="1"/>
          <p:nvPr/>
        </p:nvSpPr>
        <p:spPr>
          <a:xfrm>
            <a:off x="4224074" y="1618172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Maintenance Alert Codes - </a:t>
            </a:r>
            <a:r>
              <a:rPr lang="en-US" b="1" dirty="0">
                <a:solidFill>
                  <a:srgbClr val="004990"/>
                </a:solidFill>
                <a:highlight>
                  <a:srgbClr val="FFFF00"/>
                </a:highlight>
              </a:rPr>
              <a:t>XX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C1892F-D345-43C0-9C4D-8413FC64FFA2}"/>
              </a:ext>
            </a:extLst>
          </p:cNvPr>
          <p:cNvSpPr/>
          <p:nvPr/>
        </p:nvSpPr>
        <p:spPr>
          <a:xfrm>
            <a:off x="543464" y="21220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31 – Available</a:t>
            </a:r>
          </a:p>
          <a:p>
            <a:pPr algn="ctr"/>
            <a:r>
              <a:rPr lang="en-US" sz="1600" dirty="0"/>
              <a:t>No Change Required!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A181EA-433B-424C-90A0-8B34AFAF6317}"/>
              </a:ext>
            </a:extLst>
          </p:cNvPr>
          <p:cNvSpPr/>
          <p:nvPr/>
        </p:nvSpPr>
        <p:spPr>
          <a:xfrm>
            <a:off x="8077203" y="21220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16 – Available</a:t>
            </a:r>
          </a:p>
          <a:p>
            <a:pPr algn="ctr"/>
            <a:r>
              <a:rPr lang="en-US" sz="1600" dirty="0"/>
              <a:t>Add New Statuses Needed!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AFF6CE-D907-447B-BC03-C55E465FFD00}"/>
              </a:ext>
            </a:extLst>
          </p:cNvPr>
          <p:cNvSpPr/>
          <p:nvPr/>
        </p:nvSpPr>
        <p:spPr>
          <a:xfrm>
            <a:off x="4294882" y="2122098"/>
            <a:ext cx="3571333" cy="6728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Proposed New Code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E3A110-5AE6-485E-A48A-4C319BC5C4CF}"/>
              </a:ext>
            </a:extLst>
          </p:cNvPr>
          <p:cNvGrpSpPr/>
          <p:nvPr/>
        </p:nvGrpSpPr>
        <p:grpSpPr>
          <a:xfrm>
            <a:off x="543464" y="2967486"/>
            <a:ext cx="11105072" cy="1095147"/>
            <a:chOff x="543464" y="2967486"/>
            <a:chExt cx="11105072" cy="109514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E10D194-EDFA-4C1F-9796-026CA25510C7}"/>
                </a:ext>
              </a:extLst>
            </p:cNvPr>
            <p:cNvSpPr/>
            <p:nvPr/>
          </p:nvSpPr>
          <p:spPr>
            <a:xfrm>
              <a:off x="543464" y="3333303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“044” : Engine Fuel System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DBAF636-8B39-49D4-8118-225DEAF21235}"/>
                </a:ext>
              </a:extLst>
            </p:cNvPr>
            <p:cNvSpPr/>
            <p:nvPr/>
          </p:nvSpPr>
          <p:spPr>
            <a:xfrm>
              <a:off x="8077203" y="3333303"/>
              <a:ext cx="3571333" cy="32446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“04” :  Due Soon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66E5589-5342-4EFB-AE33-895D59525824}"/>
                </a:ext>
              </a:extLst>
            </p:cNvPr>
            <p:cNvSpPr/>
            <p:nvPr/>
          </p:nvSpPr>
          <p:spPr>
            <a:xfrm>
              <a:off x="4294882" y="3333303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“A03” : Fuel Filter Replacement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3DD6684-06BF-4F76-A799-E95FFFEFF17B}"/>
                </a:ext>
              </a:extLst>
            </p:cNvPr>
            <p:cNvSpPr/>
            <p:nvPr/>
          </p:nvSpPr>
          <p:spPr>
            <a:xfrm>
              <a:off x="543464" y="3738170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“043” : Engine, Exhaust System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4D3E108-5335-4387-B115-FA45D755170B}"/>
                </a:ext>
              </a:extLst>
            </p:cNvPr>
            <p:cNvSpPr/>
            <p:nvPr/>
          </p:nvSpPr>
          <p:spPr>
            <a:xfrm>
              <a:off x="8077203" y="3738170"/>
              <a:ext cx="3571333" cy="3244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“05” :  Past Due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0F45403-2AD8-4E51-A0CE-D4826B2295C1}"/>
                </a:ext>
              </a:extLst>
            </p:cNvPr>
            <p:cNvSpPr/>
            <p:nvPr/>
          </p:nvSpPr>
          <p:spPr>
            <a:xfrm>
              <a:off x="4294882" y="3738170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“A04” : DPF Cleaning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59939D-8643-4313-B8E1-E0B7FFD4AEDB}"/>
                </a:ext>
              </a:extLst>
            </p:cNvPr>
            <p:cNvSpPr/>
            <p:nvPr/>
          </p:nvSpPr>
          <p:spPr>
            <a:xfrm>
              <a:off x="543464" y="2967486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Predictive Maintenance Example: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8B2F2B-7CF7-462D-B8FF-B153D0223576}"/>
              </a:ext>
            </a:extLst>
          </p:cNvPr>
          <p:cNvGrpSpPr/>
          <p:nvPr/>
        </p:nvGrpSpPr>
        <p:grpSpPr>
          <a:xfrm>
            <a:off x="543464" y="4409659"/>
            <a:ext cx="11105072" cy="1095147"/>
            <a:chOff x="543464" y="2967486"/>
            <a:chExt cx="11105072" cy="109514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F146744-A4F3-4BD4-9586-47B1533D08F9}"/>
                </a:ext>
              </a:extLst>
            </p:cNvPr>
            <p:cNvSpPr/>
            <p:nvPr/>
          </p:nvSpPr>
          <p:spPr>
            <a:xfrm>
              <a:off x="543464" y="3333303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“044” : Engine Fuel System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EA0AE29-634E-46BC-924E-C6CAFFC3AB94}"/>
                </a:ext>
              </a:extLst>
            </p:cNvPr>
            <p:cNvSpPr/>
            <p:nvPr/>
          </p:nvSpPr>
          <p:spPr>
            <a:xfrm>
              <a:off x="8077203" y="3333303"/>
              <a:ext cx="3571333" cy="3244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“06” :  Performed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0B057-AD63-49E1-8620-BA1ACCC9DD4B}"/>
                </a:ext>
              </a:extLst>
            </p:cNvPr>
            <p:cNvSpPr/>
            <p:nvPr/>
          </p:nvSpPr>
          <p:spPr>
            <a:xfrm>
              <a:off x="4294882" y="3333303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“A03” : Fuel Filter Replacement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19C4E26-F344-4620-A076-A1091F1B3065}"/>
                </a:ext>
              </a:extLst>
            </p:cNvPr>
            <p:cNvSpPr/>
            <p:nvPr/>
          </p:nvSpPr>
          <p:spPr>
            <a:xfrm>
              <a:off x="543464" y="3738170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“043” : Engine, Exhaust System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721A123-5C9C-4FAD-B54D-6B9FCB13FF47}"/>
                </a:ext>
              </a:extLst>
            </p:cNvPr>
            <p:cNvSpPr/>
            <p:nvPr/>
          </p:nvSpPr>
          <p:spPr>
            <a:xfrm>
              <a:off x="8077203" y="3738170"/>
              <a:ext cx="3571333" cy="324463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“06” :  Performed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72F26F2-83CE-470D-8DC7-3C6AAFFA0BCD}"/>
                </a:ext>
              </a:extLst>
            </p:cNvPr>
            <p:cNvSpPr/>
            <p:nvPr/>
          </p:nvSpPr>
          <p:spPr>
            <a:xfrm>
              <a:off x="4294882" y="3738170"/>
              <a:ext cx="3571333" cy="32446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“A04” : DPF Cleaning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27ABC70-B7CC-4543-9F8E-EDAAA45E7EB7}"/>
                </a:ext>
              </a:extLst>
            </p:cNvPr>
            <p:cNvSpPr/>
            <p:nvPr/>
          </p:nvSpPr>
          <p:spPr>
            <a:xfrm>
              <a:off x="543464" y="2967486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After Service is Performed: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5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API Potential Payload: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C72DE0-3044-4BF4-97ED-8148C9A2DC4E}"/>
              </a:ext>
            </a:extLst>
          </p:cNvPr>
          <p:cNvGrpSpPr/>
          <p:nvPr/>
        </p:nvGrpSpPr>
        <p:grpSpPr>
          <a:xfrm>
            <a:off x="7155640" y="470893"/>
            <a:ext cx="3583958" cy="4443645"/>
            <a:chOff x="5895703" y="1333042"/>
            <a:chExt cx="4249783" cy="40806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EA6342-74A7-4378-83F7-EB9F6EA5C9F8}"/>
                </a:ext>
              </a:extLst>
            </p:cNvPr>
            <p:cNvSpPr/>
            <p:nvPr/>
          </p:nvSpPr>
          <p:spPr>
            <a:xfrm>
              <a:off x="5895703" y="1720633"/>
              <a:ext cx="4249783" cy="3693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  Duration to Past Due</a:t>
              </a:r>
            </a:p>
            <a:p>
              <a:pPr marL="548640" lvl="1" indent="-18288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Mi. or Km.</a:t>
              </a:r>
            </a:p>
            <a:p>
              <a:pPr marL="548640" lvl="1" indent="-18288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Engine Hours</a:t>
              </a:r>
            </a:p>
            <a:p>
              <a:pPr marL="548640" lvl="1" indent="-18288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</a:rPr>
                <a:t>Days</a:t>
              </a:r>
            </a:p>
            <a:p>
              <a:pPr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  Parts Required VMRS Codes</a:t>
              </a:r>
            </a:p>
            <a:p>
              <a:pPr lvl="1">
                <a:spcBef>
                  <a:spcPts val="12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673024-FF29-4751-8C49-EB3702A1F3F1}"/>
                </a:ext>
              </a:extLst>
            </p:cNvPr>
            <p:cNvSpPr/>
            <p:nvPr/>
          </p:nvSpPr>
          <p:spPr>
            <a:xfrm>
              <a:off x="5895704" y="1333042"/>
              <a:ext cx="4249782" cy="520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API Payload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95C419-1C73-C615-F946-6DE52934BAC6}"/>
              </a:ext>
            </a:extLst>
          </p:cNvPr>
          <p:cNvSpPr txBox="1"/>
          <p:nvPr/>
        </p:nvSpPr>
        <p:spPr>
          <a:xfrm>
            <a:off x="247650" y="1250931"/>
            <a:ext cx="65314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API Payload:</a:t>
            </a:r>
          </a:p>
          <a:p>
            <a:r>
              <a:rPr lang="en-US" dirty="0">
                <a:solidFill>
                  <a:schemeClr val="accent2"/>
                </a:solidFill>
              </a:rPr>
              <a:t>044-A03</a:t>
            </a:r>
            <a:r>
              <a:rPr lang="en-US" dirty="0">
                <a:solidFill>
                  <a:srgbClr val="C00000"/>
                </a:solidFill>
              </a:rPr>
              <a:t>-004</a:t>
            </a:r>
            <a:r>
              <a:rPr lang="en-US" dirty="0"/>
              <a:t> (</a:t>
            </a:r>
            <a:r>
              <a:rPr lang="en-US" dirty="0">
                <a:solidFill>
                  <a:schemeClr val="accent2"/>
                </a:solidFill>
              </a:rPr>
              <a:t>Fuel Filter Replacement </a:t>
            </a:r>
            <a:r>
              <a:rPr lang="en-US" dirty="0">
                <a:solidFill>
                  <a:srgbClr val="C00000"/>
                </a:solidFill>
              </a:rPr>
              <a:t>– Due Soon</a:t>
            </a:r>
            <a:r>
              <a:rPr lang="en-US" dirty="0"/>
              <a:t>)</a:t>
            </a:r>
          </a:p>
          <a:p>
            <a:pPr lvl="1"/>
            <a:r>
              <a:rPr lang="en-US" sz="1600" b="1" dirty="0"/>
              <a:t>Due At Miles: </a:t>
            </a:r>
            <a:r>
              <a:rPr lang="en-US" sz="1600" dirty="0"/>
              <a:t>152,001 </a:t>
            </a:r>
          </a:p>
          <a:p>
            <a:pPr lvl="1"/>
            <a:r>
              <a:rPr lang="en-US" sz="1600" b="1" dirty="0"/>
              <a:t>Due At Kilometers: </a:t>
            </a:r>
            <a:r>
              <a:rPr lang="en-US" sz="1600" dirty="0"/>
              <a:t>244,621</a:t>
            </a:r>
          </a:p>
          <a:p>
            <a:pPr lvl="1"/>
            <a:r>
              <a:rPr lang="en-US" sz="1600" b="1" dirty="0"/>
              <a:t>Engine Hours: </a:t>
            </a:r>
          </a:p>
          <a:p>
            <a:pPr lvl="1"/>
            <a:r>
              <a:rPr lang="en-US" sz="1600" b="1" dirty="0"/>
              <a:t>Days:</a:t>
            </a:r>
            <a:r>
              <a:rPr lang="en-US" sz="1600" dirty="0"/>
              <a:t> </a:t>
            </a:r>
          </a:p>
          <a:p>
            <a:pPr lvl="1"/>
            <a:r>
              <a:rPr lang="en-US" sz="1600" b="1" dirty="0">
                <a:highlight>
                  <a:srgbClr val="FFFF00"/>
                </a:highlight>
              </a:rPr>
              <a:t>Special Message:</a:t>
            </a:r>
          </a:p>
          <a:p>
            <a:r>
              <a:rPr lang="en-US" b="1" dirty="0"/>
              <a:t>Required Parts: </a:t>
            </a:r>
            <a:r>
              <a:rPr lang="en-US" dirty="0"/>
              <a:t>044-002-002,    Qty. 1, Each </a:t>
            </a:r>
            <a:r>
              <a:rPr lang="en-US" sz="1200" dirty="0"/>
              <a:t>(Gallons, Quarts, Liters, Pint – etc.)</a:t>
            </a:r>
          </a:p>
          <a:p>
            <a:r>
              <a:rPr lang="en-US" dirty="0"/>
              <a:t>	(Element - Fuel Filter, Primary)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665D6-2F76-6DFB-DE57-C07F379F4CB1}"/>
              </a:ext>
            </a:extLst>
          </p:cNvPr>
          <p:cNvSpPr txBox="1"/>
          <p:nvPr/>
        </p:nvSpPr>
        <p:spPr>
          <a:xfrm>
            <a:off x="1955073" y="5422403"/>
            <a:ext cx="890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API language will be determined by technology providers – Not in this RP!</a:t>
            </a:r>
          </a:p>
        </p:txBody>
      </p:sp>
    </p:spTree>
    <p:extLst>
      <p:ext uri="{BB962C8B-B14F-4D97-AF65-F5344CB8AC3E}">
        <p14:creationId xmlns:p14="http://schemas.microsoft.com/office/powerpoint/2010/main" val="3254798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API Potential Payload: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5C419-1C73-C615-F946-6DE52934BAC6}"/>
              </a:ext>
            </a:extLst>
          </p:cNvPr>
          <p:cNvSpPr txBox="1"/>
          <p:nvPr/>
        </p:nvSpPr>
        <p:spPr>
          <a:xfrm>
            <a:off x="374467" y="1111594"/>
            <a:ext cx="653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Parts API End Point:</a:t>
            </a:r>
          </a:p>
          <a:p>
            <a:r>
              <a:rPr lang="en-US" dirty="0"/>
              <a:t>VIN + 044-002-002 to Get Part Numbers &amp; Descriptions!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FA2B1-9F92-1474-0F64-C404DA69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07" y="1992415"/>
            <a:ext cx="1705260" cy="3440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AEF0A-FA51-09A8-F484-3D192F11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513" y="2400687"/>
            <a:ext cx="7466680" cy="26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336800" y="3810000"/>
            <a:ext cx="8822267" cy="5334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 fontScale="92500" lnSpcReduction="20000"/>
          </a:bodyPr>
          <a:lstStyle/>
          <a:p>
            <a:pPr marL="457189" indent="-457189" algn="l"/>
            <a:r>
              <a:rPr lang="en-US" sz="3733">
                <a:solidFill>
                  <a:srgbClr val="000000"/>
                </a:solidFill>
                <a:latin typeface="Calibri" charset="0"/>
              </a:rPr>
              <a:t>Technology &amp; Maintenance Council</a:t>
            </a: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302139" y="3657600"/>
            <a:ext cx="7359028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62402" y="4419600"/>
            <a:ext cx="4828888" cy="48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0651" tIns="59267" rIns="120651" bIns="59267">
            <a:spAutoFit/>
          </a:bodyPr>
          <a:lstStyle/>
          <a:p>
            <a:pPr eaLnBrk="0" hangingPunct="0">
              <a:defRPr/>
            </a:pPr>
            <a:r>
              <a:rPr lang="en-US" sz="2400" i="1" dirty="0">
                <a:solidFill>
                  <a:srgbClr val="10253F"/>
                </a:solidFill>
                <a:latin typeface="Times" charset="0"/>
              </a:rPr>
              <a:t>. . . Turning Experience Into Practice</a:t>
            </a:r>
          </a:p>
        </p:txBody>
      </p:sp>
      <p:pic>
        <p:nvPicPr>
          <p:cNvPr id="14340" name="Picture 7" descr="TMC_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981200"/>
            <a:ext cx="378271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API Potential Payload: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FF26A-DDAD-2531-9403-55519D35CB9B}"/>
              </a:ext>
            </a:extLst>
          </p:cNvPr>
          <p:cNvSpPr txBox="1"/>
          <p:nvPr/>
        </p:nvSpPr>
        <p:spPr>
          <a:xfrm>
            <a:off x="374466" y="1104897"/>
            <a:ext cx="803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Deep Link to Manual: </a:t>
            </a:r>
          </a:p>
          <a:p>
            <a:r>
              <a:rPr lang="en-US" dirty="0"/>
              <a:t>VIN + </a:t>
            </a:r>
            <a:r>
              <a:rPr lang="en-US" dirty="0">
                <a:solidFill>
                  <a:schemeClr val="accent2"/>
                </a:solidFill>
              </a:rPr>
              <a:t>044-A03</a:t>
            </a:r>
            <a:r>
              <a:rPr lang="en-US" dirty="0">
                <a:solidFill>
                  <a:srgbClr val="C00000"/>
                </a:solidFill>
              </a:rPr>
              <a:t>-004 </a:t>
            </a:r>
            <a:r>
              <a:rPr lang="en-US" dirty="0"/>
              <a:t>(</a:t>
            </a:r>
            <a:r>
              <a:rPr lang="en-US" dirty="0">
                <a:solidFill>
                  <a:schemeClr val="accent2"/>
                </a:solidFill>
              </a:rPr>
              <a:t>Fuel Filter Replacement </a:t>
            </a:r>
            <a:r>
              <a:rPr lang="en-US" dirty="0">
                <a:solidFill>
                  <a:srgbClr val="C00000"/>
                </a:solidFill>
              </a:rPr>
              <a:t>– Due Soon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DEE65-889F-B654-96D4-D28C7353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94" y="1687337"/>
            <a:ext cx="2534263" cy="2334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125C41-AC4F-0023-CEA4-9A062997F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984016"/>
            <a:ext cx="2190476" cy="94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06023-AA6D-538F-8873-C6115285B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182" y="1761948"/>
            <a:ext cx="7876190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4" y="2761505"/>
            <a:ext cx="10972800" cy="959556"/>
          </a:xfrm>
        </p:spPr>
        <p:txBody>
          <a:bodyPr>
            <a:noAutofit/>
          </a:bodyPr>
          <a:lstStyle/>
          <a:p>
            <a:r>
              <a:rPr lang="en-US" sz="4000" dirty="0"/>
              <a:t>Update for RP 802F</a:t>
            </a:r>
            <a:br>
              <a:rPr lang="en-US" sz="4000" dirty="0"/>
            </a:br>
            <a:r>
              <a:rPr lang="en-US" sz="3600" dirty="0"/>
              <a:t>Maintenance Labor Alerts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B7146-C280-8255-8C71-E22ADF31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351" y="171068"/>
            <a:ext cx="4865918" cy="5615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499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RP 802F: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5C419-1C73-C615-F946-6DE52934BAC6}"/>
              </a:ext>
            </a:extLst>
          </p:cNvPr>
          <p:cNvSpPr txBox="1"/>
          <p:nvPr/>
        </p:nvSpPr>
        <p:spPr>
          <a:xfrm>
            <a:off x="247650" y="926928"/>
            <a:ext cx="653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Section for New Code Key – Maintenance &amp; Inspection Alert: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E9D590-BAFC-119A-311F-FEC0E4BE1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76" y="1568885"/>
            <a:ext cx="9796586" cy="4279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760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RP 802F: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5C419-1C73-C615-F946-6DE52934BAC6}"/>
              </a:ext>
            </a:extLst>
          </p:cNvPr>
          <p:cNvSpPr txBox="1"/>
          <p:nvPr/>
        </p:nvSpPr>
        <p:spPr>
          <a:xfrm>
            <a:off x="374466" y="1111594"/>
            <a:ext cx="822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VMRS Benefits Update – To include standard Maintenance Labor Alerts: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E8B1F-799B-FAFF-53B2-468F5ABA6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" t="78988"/>
          <a:stretch/>
        </p:blipFill>
        <p:spPr>
          <a:xfrm>
            <a:off x="537487" y="2035628"/>
            <a:ext cx="11117025" cy="2786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79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0423"/>
            <a:ext cx="10972800" cy="2525486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Questions / Discussion 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30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FCC66B9-08F2-8F87-0F68-7F8A33DA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2608AA8-C37B-4C45-82F3-3A4C9DA128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0738" y="1183419"/>
            <a:ext cx="10995660" cy="5107653"/>
          </a:xfrm>
          <a:noFill/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B1CF"/>
              </a:buClr>
              <a:buSzTx/>
              <a:buFont typeface="Arial" panose="020B0604020202020204" pitchFamily="34" charset="0"/>
              <a:buNone/>
              <a:tabLst/>
              <a:defRPr sz="5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sz="4400" dirty="0">
                <a:solidFill>
                  <a:srgbClr val="004990"/>
                </a:solidFill>
              </a:rPr>
              <a:t>VMRS Coding for</a:t>
            </a:r>
            <a:br>
              <a:rPr lang="en-US" sz="4400" dirty="0">
                <a:solidFill>
                  <a:srgbClr val="004990"/>
                </a:solidFill>
              </a:rPr>
            </a:br>
            <a:r>
              <a:rPr lang="en-US" sz="4400" dirty="0">
                <a:solidFill>
                  <a:srgbClr val="004990"/>
                </a:solidFill>
              </a:rPr>
              <a:t>Predictive and Prognostic Maintenance</a:t>
            </a:r>
          </a:p>
          <a:p>
            <a:pPr lvl="0"/>
            <a:r>
              <a:rPr lang="en-US" sz="3600" b="0" dirty="0">
                <a:solidFill>
                  <a:srgbClr val="004990"/>
                </a:solidFill>
              </a:rPr>
              <a:t>Brian Mulshine, Navistar</a:t>
            </a:r>
            <a:br>
              <a:rPr lang="en-US" sz="4000" b="0" dirty="0">
                <a:solidFill>
                  <a:srgbClr val="004990"/>
                </a:solidFill>
              </a:rPr>
            </a:br>
            <a:r>
              <a:rPr lang="en-US" sz="2800" b="0" dirty="0">
                <a:solidFill>
                  <a:srgbClr val="004990"/>
                </a:solidFill>
              </a:rPr>
              <a:t>Secretary: Robert Nordstrom, Decisiv Inc.</a:t>
            </a:r>
            <a:endParaRPr lang="en-US" sz="3600" b="0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969432" y="319343"/>
            <a:ext cx="10295467" cy="11430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 anchor="ctr"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ATTENTION PLEASE</a:t>
            </a:r>
          </a:p>
        </p:txBody>
      </p:sp>
      <p:pic>
        <p:nvPicPr>
          <p:cNvPr id="17411" name="Picture 3" descr="smartphone_shutterstock_1284071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0000">
            <a:off x="8451851" y="3080607"/>
            <a:ext cx="258021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98033" y="1272380"/>
            <a:ext cx="9795933" cy="4313239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/>
          </a:bodyPr>
          <a:lstStyle/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In accordance with TMC Board Policy, all personal phones without a silent feature must be turned off during business sessions. 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 If you must use your phone</a:t>
            </a:r>
            <a:br>
              <a:rPr lang="en-US" sz="3733" dirty="0">
                <a:solidFill>
                  <a:srgbClr val="000000"/>
                </a:solidFill>
                <a:latin typeface="Calibri" charset="0"/>
              </a:rPr>
            </a:b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—please leave the room!</a:t>
            </a:r>
          </a:p>
        </p:txBody>
      </p:sp>
    </p:spTree>
  </p:cSld>
  <p:clrMapOvr>
    <a:masterClrMapping/>
  </p:clrMapOvr>
  <p:transition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90083" y="935523"/>
            <a:ext cx="10187517" cy="4986953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/>
          </a:bodyPr>
          <a:lstStyle/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This is an open meeting of the Technology &amp; Maintenance Council, held in accordance with ATA Antitrust Guidelines which are listed in your meeting packet.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Audio or video recordings are not permitted at this session. However, photography is permissible. 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The opinions expressed in this meeting are those of the individual and not necessarily the opinion of his/her company nor of TMC unless stated otherwise.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5E5F83D-6982-4CA6-A910-D50AC98978EC}"/>
              </a:ext>
            </a:extLst>
          </p:cNvPr>
          <p:cNvSpPr txBox="1">
            <a:spLocks noChangeArrowheads="1"/>
          </p:cNvSpPr>
          <p:nvPr/>
        </p:nvSpPr>
        <p:spPr>
          <a:xfrm>
            <a:off x="982133" y="106512"/>
            <a:ext cx="10295467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4352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latin typeface="Calibri" charset="0"/>
              </a:rPr>
              <a:t>ATTENTION PLEASE</a:t>
            </a:r>
          </a:p>
        </p:txBody>
      </p:sp>
    </p:spTree>
  </p:cSld>
  <p:clrMapOvr>
    <a:masterClrMapping/>
  </p:clrMapOvr>
  <p:transition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6593"/>
            <a:ext cx="10972800" cy="98970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latin typeface="Calibri" charset="0"/>
              </a:rPr>
              <a:t>ANTITRUST/PATENT DISCLOSURE</a:t>
            </a:r>
            <a:endParaRPr lang="en-US" dirty="0">
              <a:latin typeface="Calibri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9668"/>
            <a:ext cx="10972800" cy="4098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To minimize the possibility of antitrust problems, the guidelines detailed in your registration packet should be followed at all TMC meetings, task force and study group sessions.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All participants in any group involved in the development of standards or recommended practices shall disclose, as stated in the antitrust/patent disclosure guidelines in your registration packet, all patents or patent applications that are owned, controlled or licensed by the Participant or Participant’</a:t>
            </a:r>
            <a:r>
              <a:rPr lang="en-US" altLang="ja-JP" dirty="0">
                <a:latin typeface="Calibri" charset="0"/>
              </a:rPr>
              <a:t>s employer when the Participant reasonably believes such patent or patent application may become material to the standard or RP development process. </a:t>
            </a:r>
            <a:endParaRPr lang="en-US" altLang="ja-JP" baseline="30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574"/>
            <a:ext cx="10972800" cy="958468"/>
          </a:xfrm>
        </p:spPr>
        <p:txBody>
          <a:bodyPr/>
          <a:lstStyle/>
          <a:p>
            <a:r>
              <a:rPr lang="en-US" dirty="0"/>
              <a:t>Task Force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34546-0E3D-AE49-91C8-5ED4E0F4B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503"/>
            <a:ext cx="10972800" cy="4131166"/>
          </a:xfrm>
        </p:spPr>
        <p:txBody>
          <a:bodyPr>
            <a:normAutofit/>
          </a:bodyPr>
          <a:lstStyle/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/>
              <a:t>Call to Order / Opening Remarks / ATA Antitrust Guidelines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/>
              <a:t>Old Business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/>
              <a:t>Discuss updates that have been collaborated on to support the new VMRS code request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/>
              <a:t>Other / New Business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/>
              <a:t>Request to move to Ballot</a:t>
            </a:r>
          </a:p>
          <a:p>
            <a:r>
              <a:rPr lang="en-US" sz="2400" dirty="0"/>
              <a:t>Adjournment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8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0" y="800100"/>
            <a:ext cx="10295467" cy="11430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 anchor="ctr">
            <a:normAutofit fontScale="90000"/>
          </a:bodyPr>
          <a:lstStyle/>
          <a:p>
            <a:pPr>
              <a:defRPr/>
            </a:pPr>
            <a:r>
              <a:rPr lang="en-US" sz="5333" dirty="0">
                <a:cs typeface="+mj-cs"/>
              </a:rPr>
              <a:t>Constructive Comments Are</a:t>
            </a:r>
            <a:br>
              <a:rPr lang="en-US" sz="5333" dirty="0">
                <a:cs typeface="+mj-cs"/>
              </a:rPr>
            </a:br>
            <a:r>
              <a:rPr lang="en-US" sz="5333" dirty="0">
                <a:cs typeface="+mj-cs"/>
              </a:rPr>
              <a:t>Always Appreciated!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35354" y="2211698"/>
            <a:ext cx="9538675" cy="3826941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/>
          </a:bodyPr>
          <a:lstStyle/>
          <a:p>
            <a:pPr marL="455613" indent="1588" algn="l"/>
            <a:r>
              <a:rPr lang="en-US" sz="3733" dirty="0">
                <a:solidFill>
                  <a:schemeClr val="tx1"/>
                </a:solidFill>
                <a:latin typeface="Calibri" charset="0"/>
              </a:rPr>
              <a:t>TMC welcomes your comments, but please make certain that they are constructive and appropriate before you turn in your evaluation sheet!</a:t>
            </a:r>
          </a:p>
          <a:p>
            <a:pPr marL="457189" indent="-457189" algn="l"/>
            <a:endParaRPr lang="en-US" sz="3733" i="1" dirty="0">
              <a:solidFill>
                <a:schemeClr val="tx1"/>
              </a:solidFill>
              <a:latin typeface="Calibri" charset="0"/>
            </a:endParaRPr>
          </a:p>
          <a:p>
            <a:pPr marL="455613" indent="1588" algn="l"/>
            <a:r>
              <a:rPr lang="en-US" sz="3733" i="1" dirty="0">
                <a:solidFill>
                  <a:schemeClr val="tx1"/>
                </a:solidFill>
                <a:latin typeface="Calibri" charset="0"/>
              </a:rPr>
              <a:t>Thank You for Your Cooperation!</a:t>
            </a:r>
          </a:p>
        </p:txBody>
      </p:sp>
    </p:spTree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560B4C-8C9B-4ACD-9BC4-7D8957B3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62" y="1442174"/>
            <a:ext cx="11594676" cy="427177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Task Force was stimulated 2022 Fall meeting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fficially kicked off this Task Force at the 2023 Spring meeting in Orlando, Florida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additional open Web Based meetings (Great Participation)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manufacturers, technology providers and customers also worked closely together, shared thoughts and compromised during additional sessions to ensure the new potential VMRS code key could be adopted by all.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Force name is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VMRS Coding for Predictive and Prognostic Maintenance, it was recommended to call the new code key “Maintenance Labor Alerts”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spc="100" dirty="0">
              <a:latin typeface="Arial" panose="020B0604020202020204" pitchFamily="34" charset="0"/>
              <a:ea typeface="Source Sans Pro SemiBold" panose="020B0603030403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322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galForum19_16x9" id="{BE0A8372-BFFE-E547-A54B-13CE4549F1C1}" vid="{6337DB41-23F9-ED44-A6AA-188402042D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1926825C8A5744A7E23DBA9556DAE8" ma:contentTypeVersion="16" ma:contentTypeDescription="Create a new document." ma:contentTypeScope="" ma:versionID="3d66ad8bd437a79df4fe1895cbe2de08">
  <xsd:schema xmlns:xsd="http://www.w3.org/2001/XMLSchema" xmlns:xs="http://www.w3.org/2001/XMLSchema" xmlns:p="http://schemas.microsoft.com/office/2006/metadata/properties" xmlns:ns2="72c788a7-4671-4a73-a2a9-5cdbcc773b56" xmlns:ns3="ed3ab07a-544e-440a-ad4b-73060a045ba1" targetNamespace="http://schemas.microsoft.com/office/2006/metadata/properties" ma:root="true" ma:fieldsID="26c5bdc57c58dba845b7707bc88821f2" ns2:_="" ns3:_="">
    <xsd:import namespace="72c788a7-4671-4a73-a2a9-5cdbcc773b56"/>
    <xsd:import namespace="ed3ab07a-544e-440a-ad4b-73060a045b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788a7-4671-4a73-a2a9-5cdbcc773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77b8d8-87f6-4545-8fa0-b6e7d3a8a6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ab07a-544e-440a-ad4b-73060a045ba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8e301c-a997-49d3-8f9b-217258a9567b}" ma:internalName="TaxCatchAll" ma:showField="CatchAllData" ma:web="ed3ab07a-544e-440a-ad4b-73060a045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c788a7-4671-4a73-a2a9-5cdbcc773b56">
      <Terms xmlns="http://schemas.microsoft.com/office/infopath/2007/PartnerControls"/>
    </lcf76f155ced4ddcb4097134ff3c332f>
    <TaxCatchAll xmlns="ed3ab07a-544e-440a-ad4b-73060a045b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C71323-0E3E-4D27-872D-C4DAA5CB63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c788a7-4671-4a73-a2a9-5cdbcc773b56"/>
    <ds:schemaRef ds:uri="ed3ab07a-544e-440a-ad4b-73060a045b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63FC5B-F00E-4FCF-931C-3E204320A40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ed3ab07a-544e-440a-ad4b-73060a045ba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2c788a7-4671-4a73-a2a9-5cdbcc773b5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D6816F-A2DF-41F2-AF50-CF1A73BAC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4988</TotalTime>
  <Words>1095</Words>
  <Application>Microsoft Office PowerPoint</Application>
  <PresentationFormat>Widescreen</PresentationFormat>
  <Paragraphs>153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</vt:lpstr>
      <vt:lpstr>Office Theme</vt:lpstr>
      <vt:lpstr>PowerPoint Presentation</vt:lpstr>
      <vt:lpstr>PowerPoint Presentation</vt:lpstr>
      <vt:lpstr>PowerPoint Presentation</vt:lpstr>
      <vt:lpstr>ATTENTION PLEASE</vt:lpstr>
      <vt:lpstr>PowerPoint Presentation</vt:lpstr>
      <vt:lpstr>ANTITRUST/PATENT DISCLOSURE</vt:lpstr>
      <vt:lpstr>Task Force Agenda</vt:lpstr>
      <vt:lpstr>Constructive Comments Are Always Appreciated!</vt:lpstr>
      <vt:lpstr>Background</vt:lpstr>
      <vt:lpstr>New Terminology: Remaining Useful Life </vt:lpstr>
      <vt:lpstr>Potential New Maintenance Code Key:</vt:lpstr>
      <vt:lpstr>Discussion – Potential Path:</vt:lpstr>
      <vt:lpstr>Status Codes:</vt:lpstr>
      <vt:lpstr>Requirements / Needs:</vt:lpstr>
      <vt:lpstr>Requirements / Needs:</vt:lpstr>
      <vt:lpstr>What is the Desired Outcome:</vt:lpstr>
      <vt:lpstr>Example: Maintenance Alerting</vt:lpstr>
      <vt:lpstr>API Potential Payload:</vt:lpstr>
      <vt:lpstr>API Potential Payload:</vt:lpstr>
      <vt:lpstr>API Potential Payload:</vt:lpstr>
      <vt:lpstr>Update for RP 802F Maintenance Labor Alerts </vt:lpstr>
      <vt:lpstr>RP 802F:</vt:lpstr>
      <vt:lpstr>RP 802F:</vt:lpstr>
      <vt:lpstr>Questions / Discussion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Mulshine, Brian</cp:lastModifiedBy>
  <cp:revision>120</cp:revision>
  <dcterms:created xsi:type="dcterms:W3CDTF">2019-03-07T20:27:59Z</dcterms:created>
  <dcterms:modified xsi:type="dcterms:W3CDTF">2023-09-15T14:38:54Z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0x010100F91926825C8A5744A7E23DBA9556DAE8</vt:lpwstr>
  </property>
  <property fmtid="{D5CDD505-2E9C-101B-9397-08002B2CF9AE}" pid="3" name="MSIP_Label_2e10c5f6-0b9e-4790-9f4c-357b843b54ac_Enabled">
    <vt:lpwstr>true</vt:lpwstr>
  </property>
  <property fmtid="{D5CDD505-2E9C-101B-9397-08002B2CF9AE}" pid="4" name="MSIP_Label_2e10c5f6-0b9e-4790-9f4c-357b843b54ac_SetDate">
    <vt:lpwstr>2023-08-09T20:51:13Z</vt:lpwstr>
  </property>
  <property fmtid="{D5CDD505-2E9C-101B-9397-08002B2CF9AE}" pid="5" name="MSIP_Label_2e10c5f6-0b9e-4790-9f4c-357b843b54ac_Method">
    <vt:lpwstr>Privileged</vt:lpwstr>
  </property>
  <property fmtid="{D5CDD505-2E9C-101B-9397-08002B2CF9AE}" pid="6" name="MSIP_Label_2e10c5f6-0b9e-4790-9f4c-357b843b54ac_Name">
    <vt:lpwstr>General</vt:lpwstr>
  </property>
  <property fmtid="{D5CDD505-2E9C-101B-9397-08002B2CF9AE}" pid="7" name="MSIP_Label_2e10c5f6-0b9e-4790-9f4c-357b843b54ac_SiteId">
    <vt:lpwstr>fb2daad3-ea02-4f9d-aedf-8f7f2e7039dd</vt:lpwstr>
  </property>
  <property fmtid="{D5CDD505-2E9C-101B-9397-08002B2CF9AE}" pid="8" name="MSIP_Label_2e10c5f6-0b9e-4790-9f4c-357b843b54ac_ActionId">
    <vt:lpwstr>b5a9451d-46ad-4f43-9ca9-f65394d4967a</vt:lpwstr>
  </property>
  <property fmtid="{D5CDD505-2E9C-101B-9397-08002B2CF9AE}" pid="9" name="MSIP_Label_2e10c5f6-0b9e-4790-9f4c-357b843b54ac_ContentBits">
    <vt:lpwstr>0</vt:lpwstr>
  </property>
</Properties>
</file>