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6" r:id="rId5"/>
  </p:sldMasterIdLst>
  <p:notesMasterIdLst>
    <p:notesMasterId r:id="rId29"/>
  </p:notesMasterIdLst>
  <p:sldIdLst>
    <p:sldId id="425" r:id="rId6"/>
    <p:sldId id="390" r:id="rId7"/>
    <p:sldId id="379" r:id="rId8"/>
    <p:sldId id="399" r:id="rId9"/>
    <p:sldId id="401" r:id="rId10"/>
    <p:sldId id="402" r:id="rId11"/>
    <p:sldId id="406" r:id="rId12"/>
    <p:sldId id="290" r:id="rId13"/>
    <p:sldId id="407" r:id="rId14"/>
    <p:sldId id="414" r:id="rId15"/>
    <p:sldId id="410" r:id="rId16"/>
    <p:sldId id="386" r:id="rId17"/>
    <p:sldId id="400" r:id="rId18"/>
    <p:sldId id="417" r:id="rId19"/>
    <p:sldId id="418" r:id="rId20"/>
    <p:sldId id="419" r:id="rId21"/>
    <p:sldId id="420" r:id="rId22"/>
    <p:sldId id="421" r:id="rId23"/>
    <p:sldId id="422" r:id="rId24"/>
    <p:sldId id="423" r:id="rId25"/>
    <p:sldId id="424" r:id="rId26"/>
    <p:sldId id="416" r:id="rId27"/>
    <p:sldId id="4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265"/>
    <a:srgbClr val="004990"/>
    <a:srgbClr val="0D5293"/>
    <a:srgbClr val="FFFFFF"/>
    <a:srgbClr val="9BB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89CA6-7599-C3FC-EF38-C3B3E18E6B0A}" v="2" dt="2023-02-22T14:30:28.141"/>
    <p1510:client id="{CE90428F-DA54-469D-8304-3D0855433AE0}" v="41" dt="2023-02-20T17:03:55.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44"/>
    <p:restoredTop sz="96405"/>
  </p:normalViewPr>
  <p:slideViewPr>
    <p:cSldViewPr snapToGrid="0" snapToObjects="1">
      <p:cViewPr varScale="1">
        <p:scale>
          <a:sx n="62" d="100"/>
          <a:sy n="62" d="100"/>
        </p:scale>
        <p:origin x="1024"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ECA8F-8F00-0145-9D57-BC5554B975BF}"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A4BDF-92F0-624F-BF2E-00975557D9F7}" type="slidenum">
              <a:rPr lang="en-US" smtClean="0"/>
              <a:t>‹#›</a:t>
            </a:fld>
            <a:endParaRPr lang="en-US"/>
          </a:p>
        </p:txBody>
      </p:sp>
    </p:spTree>
    <p:extLst>
      <p:ext uri="{BB962C8B-B14F-4D97-AF65-F5344CB8AC3E}">
        <p14:creationId xmlns:p14="http://schemas.microsoft.com/office/powerpoint/2010/main" val="188330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A4BDF-92F0-624F-BF2E-00975557D9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28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A4BDF-92F0-624F-BF2E-00975557D9F7}" type="slidenum">
              <a:rPr lang="en-US" smtClean="0"/>
              <a:t>12</a:t>
            </a:fld>
            <a:endParaRPr lang="en-US"/>
          </a:p>
        </p:txBody>
      </p:sp>
    </p:spTree>
    <p:extLst>
      <p:ext uri="{BB962C8B-B14F-4D97-AF65-F5344CB8AC3E}">
        <p14:creationId xmlns:p14="http://schemas.microsoft.com/office/powerpoint/2010/main" val="353659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53E2E-0E3D-CA45-AF33-4A5C7784E75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1280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86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97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028AF-3F95-BE41-B9EA-7E87109841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7533C0E5-FB7D-EC4F-BF0B-4EF9D236B0FC}"/>
              </a:ext>
            </a:extLst>
          </p:cNvPr>
          <p:cNvSpPr>
            <a:spLocks noGrp="1"/>
          </p:cNvSpPr>
          <p:nvPr>
            <p:ph type="body" sz="quarter" idx="10"/>
          </p:nvPr>
        </p:nvSpPr>
        <p:spPr>
          <a:xfrm>
            <a:off x="603306" y="1143000"/>
            <a:ext cx="10995660" cy="2526956"/>
          </a:xfrm>
          <a:no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9BB1CF"/>
              </a:buClr>
              <a:buSzTx/>
              <a:buFont typeface="Arial" panose="020B0604020202020204" pitchFamily="34" charset="0"/>
              <a:buNone/>
              <a:tabLst/>
              <a:defRPr sz="5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endParaRPr lang="en-US" dirty="0"/>
          </a:p>
          <a:p>
            <a:pPr lvl="0"/>
            <a:r>
              <a:rPr lang="en-US" dirty="0"/>
              <a:t>Session Title Goes Here</a:t>
            </a:r>
          </a:p>
        </p:txBody>
      </p:sp>
      <p:sp>
        <p:nvSpPr>
          <p:cNvPr id="8" name="Text Placeholder 4">
            <a:extLst>
              <a:ext uri="{FF2B5EF4-FFF2-40B4-BE49-F238E27FC236}">
                <a16:creationId xmlns:a16="http://schemas.microsoft.com/office/drawing/2014/main" id="{8CCB4AED-4F6A-254A-A9F4-B82381C46F0F}"/>
              </a:ext>
            </a:extLst>
          </p:cNvPr>
          <p:cNvSpPr>
            <a:spLocks noGrp="1"/>
          </p:cNvSpPr>
          <p:nvPr>
            <p:ph type="body" sz="quarter" idx="11" hasCustomPrompt="1"/>
          </p:nvPr>
        </p:nvSpPr>
        <p:spPr>
          <a:xfrm>
            <a:off x="603306" y="5412259"/>
            <a:ext cx="10995660" cy="1445741"/>
          </a:xfrm>
          <a:noFill/>
        </p:spPr>
        <p:txBody>
          <a:bodyPr anchor="ctr">
            <a:normAutofit/>
          </a:bodyPr>
          <a:lstStyle>
            <a:lvl1pPr marL="0" indent="0" algn="ctr">
              <a:buNone/>
              <a:defRPr sz="25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Logo Goes Here</a:t>
            </a:r>
          </a:p>
        </p:txBody>
      </p:sp>
      <p:sp>
        <p:nvSpPr>
          <p:cNvPr id="7" name="Text Placeholder 4">
            <a:extLst>
              <a:ext uri="{FF2B5EF4-FFF2-40B4-BE49-F238E27FC236}">
                <a16:creationId xmlns:a16="http://schemas.microsoft.com/office/drawing/2014/main" id="{491CA47B-D90C-F947-BFC6-3A495F71CE3D}"/>
              </a:ext>
            </a:extLst>
          </p:cNvPr>
          <p:cNvSpPr>
            <a:spLocks noGrp="1"/>
          </p:cNvSpPr>
          <p:nvPr>
            <p:ph type="body" sz="quarter" idx="12" hasCustomPrompt="1"/>
          </p:nvPr>
        </p:nvSpPr>
        <p:spPr>
          <a:xfrm>
            <a:off x="598170" y="3669956"/>
            <a:ext cx="10995660" cy="1742303"/>
          </a:xfrm>
          <a:noFill/>
        </p:spPr>
        <p:txBody>
          <a:bodyPr anchor="t">
            <a:normAutofit/>
          </a:bodyPr>
          <a:lstStyle>
            <a:lvl1pPr marL="0" indent="0" algn="ctr">
              <a:buNone/>
              <a:defRPr sz="3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Sponsored By</a:t>
            </a:r>
          </a:p>
        </p:txBody>
      </p:sp>
    </p:spTree>
    <p:extLst>
      <p:ext uri="{BB962C8B-B14F-4D97-AF65-F5344CB8AC3E}">
        <p14:creationId xmlns:p14="http://schemas.microsoft.com/office/powerpoint/2010/main" val="40048659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B37F-37F4-E14B-9559-07760C148860}"/>
              </a:ext>
            </a:extLst>
          </p:cNvPr>
          <p:cNvSpPr>
            <a:spLocks noGrp="1"/>
          </p:cNvSpPr>
          <p:nvPr>
            <p:ph type="title"/>
          </p:nvPr>
        </p:nvSpPr>
        <p:spPr>
          <a:xfrm>
            <a:off x="609600" y="633404"/>
            <a:ext cx="10972800" cy="95955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A9387D-4F1A-C74B-A92F-DEC4C48726E0}"/>
              </a:ext>
            </a:extLst>
          </p:cNvPr>
          <p:cNvSpPr>
            <a:spLocks noGrp="1"/>
          </p:cNvSpPr>
          <p:nvPr>
            <p:ph idx="1"/>
          </p:nvPr>
        </p:nvSpPr>
        <p:spPr>
          <a:xfrm>
            <a:off x="609600" y="1592960"/>
            <a:ext cx="10972800" cy="43208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Tree>
    <p:extLst>
      <p:ext uri="{BB962C8B-B14F-4D97-AF65-F5344CB8AC3E}">
        <p14:creationId xmlns:p14="http://schemas.microsoft.com/office/powerpoint/2010/main" val="296620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5F9FAC-872D-E041-AB65-826B8D432E35}"/>
              </a:ext>
            </a:extLst>
          </p:cNvPr>
          <p:cNvSpPr>
            <a:spLocks noGrp="1"/>
          </p:cNvSpPr>
          <p:nvPr>
            <p:ph type="title"/>
          </p:nvPr>
        </p:nvSpPr>
        <p:spPr>
          <a:xfrm>
            <a:off x="609600" y="592299"/>
            <a:ext cx="10972800" cy="948267"/>
          </a:xfrm>
        </p:spPr>
        <p:txBody>
          <a:bodyPr/>
          <a:lstStyle/>
          <a:p>
            <a:r>
              <a:rPr lang="en-US" dirty="0"/>
              <a:t>Click to edit Master title style</a:t>
            </a:r>
          </a:p>
        </p:txBody>
      </p:sp>
    </p:spTree>
    <p:extLst>
      <p:ext uri="{BB962C8B-B14F-4D97-AF65-F5344CB8AC3E}">
        <p14:creationId xmlns:p14="http://schemas.microsoft.com/office/powerpoint/2010/main" val="368617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52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632CFAFB-69B7-5AC3-D1FC-343237605F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525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7695F85-F5AB-B7CC-2DB5-AF7B47A7A6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4">
            <a:extLst>
              <a:ext uri="{FF2B5EF4-FFF2-40B4-BE49-F238E27FC236}">
                <a16:creationId xmlns:a16="http://schemas.microsoft.com/office/drawing/2014/main" id="{46C56473-09CA-DC4E-B7CB-8230913F56D7}"/>
              </a:ext>
            </a:extLst>
          </p:cNvPr>
          <p:cNvSpPr>
            <a:spLocks noGrp="1"/>
          </p:cNvSpPr>
          <p:nvPr>
            <p:ph type="body" sz="quarter" idx="4294967295"/>
          </p:nvPr>
        </p:nvSpPr>
        <p:spPr>
          <a:xfrm>
            <a:off x="613244" y="1172817"/>
            <a:ext cx="10995660" cy="2791510"/>
          </a:xfrm>
          <a:no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9BB1CF"/>
              </a:buClr>
              <a:buSzTx/>
              <a:buFont typeface="Arial" panose="020B0604020202020204" pitchFamily="34" charset="0"/>
              <a:buNone/>
              <a:tabLst/>
              <a:defRPr sz="5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endParaRPr lang="en-US" dirty="0"/>
          </a:p>
          <a:p>
            <a:pPr lvl="0"/>
            <a:r>
              <a:rPr lang="en-US" dirty="0">
                <a:solidFill>
                  <a:srgbClr val="004990"/>
                </a:solidFill>
              </a:rPr>
              <a:t>Session Title Goes Here</a:t>
            </a:r>
          </a:p>
        </p:txBody>
      </p:sp>
      <p:sp>
        <p:nvSpPr>
          <p:cNvPr id="10" name="Text Placeholder 4">
            <a:extLst>
              <a:ext uri="{FF2B5EF4-FFF2-40B4-BE49-F238E27FC236}">
                <a16:creationId xmlns:a16="http://schemas.microsoft.com/office/drawing/2014/main" id="{A540CEC6-D441-9940-A4C1-68175ECE71AD}"/>
              </a:ext>
            </a:extLst>
          </p:cNvPr>
          <p:cNvSpPr>
            <a:spLocks noGrp="1"/>
          </p:cNvSpPr>
          <p:nvPr>
            <p:ph type="body" sz="quarter" idx="4294967295" hasCustomPrompt="1"/>
          </p:nvPr>
        </p:nvSpPr>
        <p:spPr>
          <a:xfrm>
            <a:off x="613244" y="5273040"/>
            <a:ext cx="10995660" cy="619760"/>
          </a:xfrm>
          <a:noFill/>
        </p:spPr>
        <p:txBody>
          <a:bodyPr anchor="ctr">
            <a:normAutofit/>
          </a:bodyPr>
          <a:lstStyle>
            <a:lvl1pPr marL="0" indent="0" algn="ctr">
              <a:buNone/>
              <a:defRPr sz="25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Logo Goes Here</a:t>
            </a:r>
          </a:p>
        </p:txBody>
      </p:sp>
      <p:sp>
        <p:nvSpPr>
          <p:cNvPr id="11" name="Text Placeholder 4">
            <a:extLst>
              <a:ext uri="{FF2B5EF4-FFF2-40B4-BE49-F238E27FC236}">
                <a16:creationId xmlns:a16="http://schemas.microsoft.com/office/drawing/2014/main" id="{145012FC-FCC8-A345-8069-93EAF1DDD2EF}"/>
              </a:ext>
            </a:extLst>
          </p:cNvPr>
          <p:cNvSpPr>
            <a:spLocks noGrp="1"/>
          </p:cNvSpPr>
          <p:nvPr>
            <p:ph type="body" sz="quarter" idx="4294967295" hasCustomPrompt="1"/>
          </p:nvPr>
        </p:nvSpPr>
        <p:spPr>
          <a:xfrm>
            <a:off x="608108" y="3964329"/>
            <a:ext cx="10995660" cy="1308712"/>
          </a:xfrm>
          <a:noFill/>
        </p:spPr>
        <p:txBody>
          <a:bodyPr anchor="t">
            <a:normAutofit/>
          </a:bodyPr>
          <a:lstStyle>
            <a:lvl1pPr marL="0" indent="0" algn="ctr">
              <a:buNone/>
              <a:defRPr sz="3000" b="1" baseline="0">
                <a:solidFill>
                  <a:schemeClr val="tx1"/>
                </a:solidFill>
              </a:defRPr>
            </a:lvl1pPr>
            <a:lvl2pPr marL="457200" indent="0" algn="ctr">
              <a:buNone/>
              <a:defRPr sz="4000" b="1">
                <a:solidFill>
                  <a:srgbClr val="004990"/>
                </a:solidFill>
              </a:defRPr>
            </a:lvl2pPr>
            <a:lvl3pPr marL="914400" indent="0" algn="ctr">
              <a:buNone/>
              <a:defRPr sz="4000" b="1">
                <a:solidFill>
                  <a:srgbClr val="004990"/>
                </a:solidFill>
              </a:defRPr>
            </a:lvl3pPr>
            <a:lvl4pPr marL="1371600" indent="0" algn="ctr">
              <a:buNone/>
              <a:defRPr sz="4000" b="1">
                <a:solidFill>
                  <a:srgbClr val="004990"/>
                </a:solidFill>
              </a:defRPr>
            </a:lvl4pPr>
            <a:lvl5pPr marL="1828800" indent="0" algn="ctr">
              <a:buNone/>
              <a:defRPr sz="4000" b="1">
                <a:solidFill>
                  <a:srgbClr val="004990"/>
                </a:solidFill>
              </a:defRPr>
            </a:lvl5pPr>
          </a:lstStyle>
          <a:p>
            <a:pPr lvl="0"/>
            <a:r>
              <a:rPr lang="en-US" dirty="0"/>
              <a:t>Sponsored By</a:t>
            </a:r>
          </a:p>
        </p:txBody>
      </p:sp>
    </p:spTree>
    <p:extLst>
      <p:ext uri="{BB962C8B-B14F-4D97-AF65-F5344CB8AC3E}">
        <p14:creationId xmlns:p14="http://schemas.microsoft.com/office/powerpoint/2010/main" val="2654179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B37F-37F4-E14B-9559-07760C148860}"/>
              </a:ext>
            </a:extLst>
          </p:cNvPr>
          <p:cNvSpPr>
            <a:spLocks noGrp="1"/>
          </p:cNvSpPr>
          <p:nvPr>
            <p:ph type="title"/>
          </p:nvPr>
        </p:nvSpPr>
        <p:spPr>
          <a:xfrm>
            <a:off x="609600" y="891822"/>
            <a:ext cx="10972800" cy="95955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A9387D-4F1A-C74B-A92F-DEC4C48726E0}"/>
              </a:ext>
            </a:extLst>
          </p:cNvPr>
          <p:cNvSpPr>
            <a:spLocks noGrp="1"/>
          </p:cNvSpPr>
          <p:nvPr>
            <p:ph idx="1"/>
          </p:nvPr>
        </p:nvSpPr>
        <p:spPr>
          <a:xfrm>
            <a:off x="609600" y="1851378"/>
            <a:ext cx="10972800" cy="39331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Tree>
    <p:extLst>
      <p:ext uri="{BB962C8B-B14F-4D97-AF65-F5344CB8AC3E}">
        <p14:creationId xmlns:p14="http://schemas.microsoft.com/office/powerpoint/2010/main" val="334213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5F9FAC-872D-E041-AB65-826B8D432E35}"/>
              </a:ext>
            </a:extLst>
          </p:cNvPr>
          <p:cNvSpPr>
            <a:spLocks noGrp="1"/>
          </p:cNvSpPr>
          <p:nvPr>
            <p:ph type="title"/>
          </p:nvPr>
        </p:nvSpPr>
        <p:spPr>
          <a:xfrm>
            <a:off x="609600" y="880533"/>
            <a:ext cx="10972800" cy="948267"/>
          </a:xfrm>
        </p:spPr>
        <p:txBody>
          <a:bodyPr/>
          <a:lstStyle/>
          <a:p>
            <a:r>
              <a:rPr lang="en-US" dirty="0"/>
              <a:t>Click to edit Master title style</a:t>
            </a:r>
          </a:p>
        </p:txBody>
      </p:sp>
    </p:spTree>
    <p:extLst>
      <p:ext uri="{BB962C8B-B14F-4D97-AF65-F5344CB8AC3E}">
        <p14:creationId xmlns:p14="http://schemas.microsoft.com/office/powerpoint/2010/main" val="1021648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B1954A-0E3C-AA43-A9C8-68910B9F18CF}"/>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45593BC-3A17-FD48-809E-ACB932734294}"/>
              </a:ext>
            </a:extLst>
          </p:cNvPr>
          <p:cNvSpPr>
            <a:spLocks noGrp="1"/>
          </p:cNvSpPr>
          <p:nvPr>
            <p:ph type="title"/>
          </p:nvPr>
        </p:nvSpPr>
        <p:spPr>
          <a:xfrm>
            <a:off x="609600" y="579660"/>
            <a:ext cx="10972800" cy="9949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E47F8E-D9A3-384C-81CA-BC23259B9AF2}"/>
              </a:ext>
            </a:extLst>
          </p:cNvPr>
          <p:cNvSpPr>
            <a:spLocks noGrp="1"/>
          </p:cNvSpPr>
          <p:nvPr>
            <p:ph type="body" idx="1"/>
          </p:nvPr>
        </p:nvSpPr>
        <p:spPr>
          <a:xfrm>
            <a:off x="609600" y="1574568"/>
            <a:ext cx="10972800" cy="42298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66286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5" r:id="rId5"/>
  </p:sldLayoutIdLst>
  <p:txStyles>
    <p:titleStyle>
      <a:lvl1pPr algn="l" defTabSz="914400" rtl="0" eaLnBrk="1" latinLnBrk="0" hangingPunct="1">
        <a:lnSpc>
          <a:spcPct val="90000"/>
        </a:lnSpc>
        <a:spcBef>
          <a:spcPct val="0"/>
        </a:spcBef>
        <a:buNone/>
        <a:defRPr sz="3500" b="1" kern="1200">
          <a:solidFill>
            <a:srgbClr val="43526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BB1C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BB1C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BB1C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6AA3D39A-3BF8-38FE-53F6-E68549DEDE48}"/>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45593BC-3A17-FD48-809E-ACB932734294}"/>
              </a:ext>
            </a:extLst>
          </p:cNvPr>
          <p:cNvSpPr>
            <a:spLocks noGrp="1"/>
          </p:cNvSpPr>
          <p:nvPr>
            <p:ph type="title"/>
          </p:nvPr>
        </p:nvSpPr>
        <p:spPr>
          <a:xfrm>
            <a:off x="609600" y="327992"/>
            <a:ext cx="10972800" cy="9248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E47F8E-D9A3-384C-81CA-BC23259B9AF2}"/>
              </a:ext>
            </a:extLst>
          </p:cNvPr>
          <p:cNvSpPr>
            <a:spLocks noGrp="1"/>
          </p:cNvSpPr>
          <p:nvPr>
            <p:ph type="body" idx="1"/>
          </p:nvPr>
        </p:nvSpPr>
        <p:spPr>
          <a:xfrm>
            <a:off x="609600" y="1252837"/>
            <a:ext cx="10972800" cy="45217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71560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3500" b="1" kern="1200">
          <a:solidFill>
            <a:srgbClr val="43526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BB1C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BB1C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BB1C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Ashley.Rush@Navistar.com" TargetMode="External"/><Relationship Id="rId7" Type="http://schemas.openxmlformats.org/officeDocument/2006/relationships/image" Target="../media/image10.PNG"/><Relationship Id="rId2" Type="http://schemas.openxmlformats.org/officeDocument/2006/relationships/hyperlink" Target="mailto:Chas.Voyles@Navistar.com" TargetMode="External"/><Relationship Id="rId1" Type="http://schemas.openxmlformats.org/officeDocument/2006/relationships/slideLayout" Target="../slideLayouts/slideLayout3.xml"/><Relationship Id="rId6" Type="http://schemas.openxmlformats.org/officeDocument/2006/relationships/image" Target="../media/image9.jfif"/><Relationship Id="rId5" Type="http://schemas.openxmlformats.org/officeDocument/2006/relationships/image" Target="../media/image8.jpg"/><Relationship Id="rId4" Type="http://schemas.openxmlformats.org/officeDocument/2006/relationships/hyperlink" Target="mailto:SSmith@Hillintltruck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31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TIMELINE TO RP COMPLETION</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b="1" strike="sngStrike" dirty="0"/>
              <a:t>Spring 2023 Meeting </a:t>
            </a:r>
            <a:r>
              <a:rPr lang="en-US" strike="sngStrike" dirty="0"/>
              <a:t>- Launch taskforce, work on scope and objective, recruit taskforce members, discuss what we should be looking at, accumulate information through discussion and prepare the information needed to build the R.P. </a:t>
            </a:r>
          </a:p>
          <a:p>
            <a:pPr marL="0" indent="0">
              <a:buNone/>
            </a:pPr>
            <a:r>
              <a:rPr lang="en-US" b="1" strike="sngStrike" dirty="0"/>
              <a:t>Between Spring 2023 meeting and Fall 2023 Meeting </a:t>
            </a:r>
            <a:r>
              <a:rPr lang="en-US" strike="sngStrike" dirty="0"/>
              <a:t>- we will have two conference calls to work on the R.P.</a:t>
            </a:r>
          </a:p>
          <a:p>
            <a:pPr marL="0" indent="0">
              <a:buNone/>
            </a:pPr>
            <a:r>
              <a:rPr lang="en-US" b="1" dirty="0"/>
              <a:t>Fall 2023 Meeting </a:t>
            </a:r>
            <a:r>
              <a:rPr lang="en-US" dirty="0"/>
              <a:t>- Work on the information that was gathered, start to structure an R.P. </a:t>
            </a:r>
          </a:p>
          <a:p>
            <a:pPr marL="0" indent="0">
              <a:buNone/>
            </a:pPr>
            <a:r>
              <a:rPr lang="en-US" b="1" dirty="0"/>
              <a:t>Between Fall 2023 Meeting and Spring 2024 Meeting </a:t>
            </a:r>
            <a:r>
              <a:rPr lang="en-US" dirty="0"/>
              <a:t>- we will have two conference calls to work on the R.P. </a:t>
            </a:r>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174560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TIMELINE TO RP COMPLETION</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b="1" dirty="0"/>
              <a:t>Spring 2024 Meeting </a:t>
            </a:r>
            <a:r>
              <a:rPr lang="en-US" dirty="0"/>
              <a:t>- Review all the information that was gathered, review template and build a rough draft of the R.P. Review R.P. and make any necessary changes. Prepare rough draft of R.P. for ballot</a:t>
            </a:r>
          </a:p>
          <a:p>
            <a:pPr marL="0" indent="0">
              <a:buNone/>
            </a:pPr>
            <a:r>
              <a:rPr lang="en-US" b="1" dirty="0"/>
              <a:t>Between Spring 2024 Meeting and Fall 2024 Meeting </a:t>
            </a:r>
            <a:r>
              <a:rPr lang="en-US" dirty="0"/>
              <a:t>- we will have two more conference calls to work on the rough draft and prepare it for ballot.</a:t>
            </a:r>
          </a:p>
          <a:p>
            <a:pPr marL="0" indent="0">
              <a:buNone/>
            </a:pPr>
            <a:r>
              <a:rPr lang="en-US" b="1" dirty="0"/>
              <a:t>Fall 2024 Meeting </a:t>
            </a:r>
            <a:r>
              <a:rPr lang="en-US" dirty="0"/>
              <a:t>- Review the finished draft, make any necessary changes, Send the agreed to draft to ballot after a motion is made</a:t>
            </a:r>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285481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12648" y="612648"/>
            <a:ext cx="10972800" cy="978408"/>
          </a:xfrm>
        </p:spPr>
        <p:txBody>
          <a:bodyPr>
            <a:normAutofit/>
          </a:bodyPr>
          <a:lstStyle/>
          <a:p>
            <a:r>
              <a:rPr lang="en-US" sz="4000" dirty="0">
                <a:latin typeface="+mn-lt"/>
              </a:rPr>
              <a:t>SAFETY ASPECTS OF EV RP TIMELINE</a:t>
            </a:r>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
        <p:nvSpPr>
          <p:cNvPr id="5" name="Rectangle 4">
            <a:extLst>
              <a:ext uri="{FF2B5EF4-FFF2-40B4-BE49-F238E27FC236}">
                <a16:creationId xmlns:a16="http://schemas.microsoft.com/office/drawing/2014/main" id="{2DC00248-365A-4112-85BA-6981124A6C43}"/>
              </a:ext>
            </a:extLst>
          </p:cNvPr>
          <p:cNvSpPr/>
          <p:nvPr/>
        </p:nvSpPr>
        <p:spPr>
          <a:xfrm>
            <a:off x="614332" y="1376016"/>
            <a:ext cx="10968068" cy="4221049"/>
          </a:xfrm>
          <a:prstGeom prst="rect">
            <a:avLst/>
          </a:prstGeom>
          <a:solidFill>
            <a:schemeClr val="bg1">
              <a:alpha val="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cxnSp>
        <p:nvCxnSpPr>
          <p:cNvPr id="6" name="Straight Connector 5">
            <a:extLst>
              <a:ext uri="{FF2B5EF4-FFF2-40B4-BE49-F238E27FC236}">
                <a16:creationId xmlns:a16="http://schemas.microsoft.com/office/drawing/2014/main" id="{B5DA2E85-0868-406B-80AA-20304493FB11}"/>
              </a:ext>
            </a:extLst>
          </p:cNvPr>
          <p:cNvCxnSpPr>
            <a:cxnSpLocks/>
          </p:cNvCxnSpPr>
          <p:nvPr/>
        </p:nvCxnSpPr>
        <p:spPr>
          <a:xfrm>
            <a:off x="3404725" y="1376016"/>
            <a:ext cx="0" cy="4221049"/>
          </a:xfrm>
          <a:prstGeom prst="line">
            <a:avLst/>
          </a:pr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TextBox 8">
            <a:extLst>
              <a:ext uri="{FF2B5EF4-FFF2-40B4-BE49-F238E27FC236}">
                <a16:creationId xmlns:a16="http://schemas.microsoft.com/office/drawing/2014/main" id="{E085F83F-33A2-4942-A192-FAC45D336359}"/>
              </a:ext>
            </a:extLst>
          </p:cNvPr>
          <p:cNvSpPr txBox="1"/>
          <p:nvPr/>
        </p:nvSpPr>
        <p:spPr>
          <a:xfrm>
            <a:off x="3021968" y="3168742"/>
            <a:ext cx="461665" cy="73494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C42"/>
                </a:solidFill>
                <a:effectLst/>
                <a:uLnTx/>
                <a:uFillTx/>
                <a:latin typeface="Trebuchet MS" panose="020B0603020202020204"/>
                <a:ea typeface="+mn-ea"/>
                <a:cs typeface="+mn-cs"/>
              </a:rPr>
              <a:t>Today</a:t>
            </a:r>
          </a:p>
        </p:txBody>
      </p:sp>
      <p:sp>
        <p:nvSpPr>
          <p:cNvPr id="10" name="Arrow: Right 9">
            <a:extLst>
              <a:ext uri="{FF2B5EF4-FFF2-40B4-BE49-F238E27FC236}">
                <a16:creationId xmlns:a16="http://schemas.microsoft.com/office/drawing/2014/main" id="{A2D0B40C-B4AC-4219-BF92-139AEA6F0A97}"/>
              </a:ext>
            </a:extLst>
          </p:cNvPr>
          <p:cNvSpPr/>
          <p:nvPr/>
        </p:nvSpPr>
        <p:spPr>
          <a:xfrm>
            <a:off x="609599" y="1376016"/>
            <a:ext cx="1775785" cy="722376"/>
          </a:xfrm>
          <a:prstGeom prst="rightArrow">
            <a:avLst/>
          </a:prstGeom>
          <a:gradFill flip="none" rotWithShape="1">
            <a:gsLst>
              <a:gs pos="24000">
                <a:schemeClr val="bg1">
                  <a:lumMod val="65000"/>
                </a:schemeClr>
              </a:gs>
              <a:gs pos="0">
                <a:schemeClr val="bg1">
                  <a:lumMod val="50000"/>
                </a:schemeClr>
              </a:gs>
              <a:gs pos="48000">
                <a:schemeClr val="bg1">
                  <a:lumMod val="75000"/>
                </a:schemeClr>
              </a:gs>
              <a:gs pos="100000">
                <a:schemeClr val="bg1">
                  <a:lumMod val="85000"/>
                </a:scheme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Added Taskforce</a:t>
            </a:r>
          </a:p>
        </p:txBody>
      </p:sp>
      <p:sp>
        <p:nvSpPr>
          <p:cNvPr id="13" name="TextBox 12">
            <a:extLst>
              <a:ext uri="{FF2B5EF4-FFF2-40B4-BE49-F238E27FC236}">
                <a16:creationId xmlns:a16="http://schemas.microsoft.com/office/drawing/2014/main" id="{FBD3C14F-A4AB-4D7D-9627-8A74E4981837}"/>
              </a:ext>
            </a:extLst>
          </p:cNvPr>
          <p:cNvSpPr txBox="1"/>
          <p:nvPr/>
        </p:nvSpPr>
        <p:spPr>
          <a:xfrm>
            <a:off x="5646752" y="5596128"/>
            <a:ext cx="898496" cy="369332"/>
          </a:xfrm>
          <a:prstGeom prst="rect">
            <a:avLst/>
          </a:prstGeom>
          <a:noFill/>
        </p:spPr>
        <p:txBody>
          <a:bodyPr wrap="square" rtlCol="0">
            <a:spAutoFit/>
          </a:bodyPr>
          <a:lstStyle/>
          <a:p>
            <a:r>
              <a:rPr lang="en-US" dirty="0"/>
              <a:t>Fall ‘23</a:t>
            </a:r>
          </a:p>
        </p:txBody>
      </p:sp>
      <p:sp>
        <p:nvSpPr>
          <p:cNvPr id="14" name="TextBox 13">
            <a:extLst>
              <a:ext uri="{FF2B5EF4-FFF2-40B4-BE49-F238E27FC236}">
                <a16:creationId xmlns:a16="http://schemas.microsoft.com/office/drawing/2014/main" id="{2274D680-EFDB-4E2C-9EB8-0974018A8821}"/>
              </a:ext>
            </a:extLst>
          </p:cNvPr>
          <p:cNvSpPr txBox="1"/>
          <p:nvPr/>
        </p:nvSpPr>
        <p:spPr>
          <a:xfrm>
            <a:off x="510209" y="5596869"/>
            <a:ext cx="898496" cy="369332"/>
          </a:xfrm>
          <a:prstGeom prst="rect">
            <a:avLst/>
          </a:prstGeom>
          <a:noFill/>
        </p:spPr>
        <p:txBody>
          <a:bodyPr wrap="square" rtlCol="0">
            <a:spAutoFit/>
          </a:bodyPr>
          <a:lstStyle/>
          <a:p>
            <a:r>
              <a:rPr lang="en-US" dirty="0"/>
              <a:t>Fall ‘22</a:t>
            </a:r>
          </a:p>
        </p:txBody>
      </p:sp>
      <p:sp>
        <p:nvSpPr>
          <p:cNvPr id="15" name="TextBox 14">
            <a:extLst>
              <a:ext uri="{FF2B5EF4-FFF2-40B4-BE49-F238E27FC236}">
                <a16:creationId xmlns:a16="http://schemas.microsoft.com/office/drawing/2014/main" id="{37364403-EADF-41D6-A30E-D367BD52F2B3}"/>
              </a:ext>
            </a:extLst>
          </p:cNvPr>
          <p:cNvSpPr txBox="1"/>
          <p:nvPr/>
        </p:nvSpPr>
        <p:spPr>
          <a:xfrm>
            <a:off x="10477207" y="5596869"/>
            <a:ext cx="898496" cy="369332"/>
          </a:xfrm>
          <a:prstGeom prst="rect">
            <a:avLst/>
          </a:prstGeom>
          <a:noFill/>
        </p:spPr>
        <p:txBody>
          <a:bodyPr wrap="square" rtlCol="0">
            <a:spAutoFit/>
          </a:bodyPr>
          <a:lstStyle/>
          <a:p>
            <a:r>
              <a:rPr lang="en-US" dirty="0"/>
              <a:t>Fall ‘24</a:t>
            </a:r>
          </a:p>
        </p:txBody>
      </p:sp>
      <p:sp>
        <p:nvSpPr>
          <p:cNvPr id="16" name="TextBox 15">
            <a:extLst>
              <a:ext uri="{FF2B5EF4-FFF2-40B4-BE49-F238E27FC236}">
                <a16:creationId xmlns:a16="http://schemas.microsoft.com/office/drawing/2014/main" id="{55667472-9BDA-408E-AE20-99EE33781DC5}"/>
              </a:ext>
            </a:extLst>
          </p:cNvPr>
          <p:cNvSpPr txBox="1"/>
          <p:nvPr/>
        </p:nvSpPr>
        <p:spPr>
          <a:xfrm>
            <a:off x="2712075" y="5596869"/>
            <a:ext cx="1325218" cy="369332"/>
          </a:xfrm>
          <a:prstGeom prst="rect">
            <a:avLst/>
          </a:prstGeom>
          <a:noFill/>
        </p:spPr>
        <p:txBody>
          <a:bodyPr wrap="square" rtlCol="0">
            <a:spAutoFit/>
          </a:bodyPr>
          <a:lstStyle/>
          <a:p>
            <a:r>
              <a:rPr lang="en-US" dirty="0"/>
              <a:t>Annual  ‘23</a:t>
            </a:r>
          </a:p>
        </p:txBody>
      </p:sp>
      <p:sp>
        <p:nvSpPr>
          <p:cNvPr id="17" name="TextBox 16">
            <a:extLst>
              <a:ext uri="{FF2B5EF4-FFF2-40B4-BE49-F238E27FC236}">
                <a16:creationId xmlns:a16="http://schemas.microsoft.com/office/drawing/2014/main" id="{0060A868-C183-48FB-B087-4EAB7B8D7151}"/>
              </a:ext>
            </a:extLst>
          </p:cNvPr>
          <p:cNvSpPr txBox="1"/>
          <p:nvPr/>
        </p:nvSpPr>
        <p:spPr>
          <a:xfrm>
            <a:off x="7762479" y="5597065"/>
            <a:ext cx="1325218" cy="369332"/>
          </a:xfrm>
          <a:prstGeom prst="rect">
            <a:avLst/>
          </a:prstGeom>
          <a:noFill/>
        </p:spPr>
        <p:txBody>
          <a:bodyPr wrap="square" rtlCol="0">
            <a:spAutoFit/>
          </a:bodyPr>
          <a:lstStyle/>
          <a:p>
            <a:r>
              <a:rPr lang="en-US" dirty="0"/>
              <a:t>Annual  ‘24</a:t>
            </a:r>
          </a:p>
        </p:txBody>
      </p:sp>
      <p:sp>
        <p:nvSpPr>
          <p:cNvPr id="19" name="Arrow: Right 18">
            <a:extLst>
              <a:ext uri="{FF2B5EF4-FFF2-40B4-BE49-F238E27FC236}">
                <a16:creationId xmlns:a16="http://schemas.microsoft.com/office/drawing/2014/main" id="{9F16A857-8446-4243-B9DE-E52E961B6D1C}"/>
              </a:ext>
            </a:extLst>
          </p:cNvPr>
          <p:cNvSpPr/>
          <p:nvPr/>
        </p:nvSpPr>
        <p:spPr>
          <a:xfrm>
            <a:off x="3402361" y="2751596"/>
            <a:ext cx="2691271" cy="734944"/>
          </a:xfrm>
          <a:prstGeom prst="rightArrow">
            <a:avLst/>
          </a:prstGeom>
          <a:gradFill flip="none" rotWithShape="1">
            <a:gsLst>
              <a:gs pos="24000">
                <a:schemeClr val="accent5">
                  <a:lumMod val="75000"/>
                </a:schemeClr>
              </a:gs>
              <a:gs pos="0">
                <a:schemeClr val="accent5">
                  <a:lumMod val="75000"/>
                </a:schemeClr>
              </a:gs>
              <a:gs pos="70000">
                <a:schemeClr val="accent5">
                  <a:lumMod val="60000"/>
                  <a:lumOff val="40000"/>
                </a:schemeClr>
              </a:gs>
              <a:gs pos="100000">
                <a:schemeClr val="accent5">
                  <a:lumMod val="40000"/>
                  <a:lumOff val="60000"/>
                </a:scheme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panose="020B0603020202020204"/>
                <a:ea typeface="+mn-ea"/>
                <a:cs typeface="+mn-cs"/>
              </a:rPr>
              <a:t>Scope &amp; Purpose </a:t>
            </a:r>
          </a:p>
        </p:txBody>
      </p:sp>
      <p:sp>
        <p:nvSpPr>
          <p:cNvPr id="20" name="Arrow: Right 19">
            <a:extLst>
              <a:ext uri="{FF2B5EF4-FFF2-40B4-BE49-F238E27FC236}">
                <a16:creationId xmlns:a16="http://schemas.microsoft.com/office/drawing/2014/main" id="{08004C1A-08EB-46E9-9097-CBCF29989D6E}"/>
              </a:ext>
            </a:extLst>
          </p:cNvPr>
          <p:cNvSpPr/>
          <p:nvPr/>
        </p:nvSpPr>
        <p:spPr>
          <a:xfrm>
            <a:off x="1630789" y="2066807"/>
            <a:ext cx="1773936" cy="722376"/>
          </a:xfrm>
          <a:prstGeom prs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rebuchet MS" panose="020B0603020202020204"/>
              </a:rPr>
              <a:t>Initial Prep</a:t>
            </a:r>
            <a:endParaRPr kumimoji="0" lang="en-US" sz="16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2" name="Arrow: Right 21">
            <a:extLst>
              <a:ext uri="{FF2B5EF4-FFF2-40B4-BE49-F238E27FC236}">
                <a16:creationId xmlns:a16="http://schemas.microsoft.com/office/drawing/2014/main" id="{90C193AA-C77B-4924-B0E1-D18908B76A2A}"/>
              </a:ext>
            </a:extLst>
          </p:cNvPr>
          <p:cNvSpPr/>
          <p:nvPr/>
        </p:nvSpPr>
        <p:spPr>
          <a:xfrm>
            <a:off x="5869011" y="3436385"/>
            <a:ext cx="2527566" cy="734944"/>
          </a:xfrm>
          <a:prstGeom prst="rightArrow">
            <a:avLst/>
          </a:prstGeom>
          <a:gradFill flip="none" rotWithShape="1">
            <a:gsLst>
              <a:gs pos="24000">
                <a:schemeClr val="accent5">
                  <a:lumMod val="75000"/>
                </a:schemeClr>
              </a:gs>
              <a:gs pos="0">
                <a:schemeClr val="accent5">
                  <a:lumMod val="75000"/>
                </a:schemeClr>
              </a:gs>
              <a:gs pos="70000">
                <a:schemeClr val="accent5">
                  <a:lumMod val="60000"/>
                  <a:lumOff val="40000"/>
                </a:schemeClr>
              </a:gs>
              <a:gs pos="100000">
                <a:schemeClr val="accent5">
                  <a:lumMod val="40000"/>
                  <a:lumOff val="60000"/>
                </a:scheme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rebuchet MS" panose="020B0603020202020204"/>
              </a:rPr>
              <a:t>Defining RP</a:t>
            </a:r>
            <a:endParaRPr kumimoji="0" lang="en-US" sz="16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3" name="Arrow: Right 22">
            <a:extLst>
              <a:ext uri="{FF2B5EF4-FFF2-40B4-BE49-F238E27FC236}">
                <a16:creationId xmlns:a16="http://schemas.microsoft.com/office/drawing/2014/main" id="{6CF93858-8A33-481A-98B5-996CB15C8DF1}"/>
              </a:ext>
            </a:extLst>
          </p:cNvPr>
          <p:cNvSpPr/>
          <p:nvPr/>
        </p:nvSpPr>
        <p:spPr>
          <a:xfrm>
            <a:off x="8003212" y="4201865"/>
            <a:ext cx="2527566" cy="734944"/>
          </a:xfrm>
          <a:prstGeom prst="rightArrow">
            <a:avLst/>
          </a:prstGeom>
          <a:gradFill flip="none" rotWithShape="1">
            <a:gsLst>
              <a:gs pos="24000">
                <a:schemeClr val="accent5">
                  <a:lumMod val="75000"/>
                </a:schemeClr>
              </a:gs>
              <a:gs pos="0">
                <a:schemeClr val="accent5">
                  <a:lumMod val="75000"/>
                </a:schemeClr>
              </a:gs>
              <a:gs pos="70000">
                <a:schemeClr val="accent5">
                  <a:lumMod val="60000"/>
                  <a:lumOff val="40000"/>
                </a:schemeClr>
              </a:gs>
              <a:gs pos="100000">
                <a:schemeClr val="accent5">
                  <a:lumMod val="40000"/>
                  <a:lumOff val="60000"/>
                </a:schemeClr>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Trebuchet MS" panose="020B0603020202020204"/>
              </a:rPr>
              <a:t>Refine RP</a:t>
            </a:r>
            <a:endParaRPr kumimoji="0" lang="en-US" sz="16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24" name="Diamond 23">
            <a:extLst>
              <a:ext uri="{FF2B5EF4-FFF2-40B4-BE49-F238E27FC236}">
                <a16:creationId xmlns:a16="http://schemas.microsoft.com/office/drawing/2014/main" id="{2E547CD9-7EB5-4CCD-A52B-08AA5A59B9A8}"/>
              </a:ext>
            </a:extLst>
          </p:cNvPr>
          <p:cNvSpPr/>
          <p:nvPr/>
        </p:nvSpPr>
        <p:spPr>
          <a:xfrm>
            <a:off x="10717602" y="4856118"/>
            <a:ext cx="397559" cy="626803"/>
          </a:xfrm>
          <a:prstGeom prst="diamond">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F9C4A4F-1C9E-4F76-B243-6AC81276DC0E}"/>
              </a:ext>
            </a:extLst>
          </p:cNvPr>
          <p:cNvSpPr/>
          <p:nvPr/>
        </p:nvSpPr>
        <p:spPr>
          <a:xfrm>
            <a:off x="4062869" y="5621909"/>
            <a:ext cx="1380744" cy="367458"/>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 Calls</a:t>
            </a:r>
          </a:p>
        </p:txBody>
      </p:sp>
      <p:sp>
        <p:nvSpPr>
          <p:cNvPr id="21" name="Oval 20">
            <a:extLst>
              <a:ext uri="{FF2B5EF4-FFF2-40B4-BE49-F238E27FC236}">
                <a16:creationId xmlns:a16="http://schemas.microsoft.com/office/drawing/2014/main" id="{CCD02EEC-8DF8-4E7B-9B75-F4BC0F6756BC}"/>
              </a:ext>
            </a:extLst>
          </p:cNvPr>
          <p:cNvSpPr/>
          <p:nvPr/>
        </p:nvSpPr>
        <p:spPr>
          <a:xfrm>
            <a:off x="6444940" y="5623340"/>
            <a:ext cx="1377525" cy="368395"/>
          </a:xfrm>
          <a:prstGeom prst="ellipse">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 Calls</a:t>
            </a:r>
          </a:p>
        </p:txBody>
      </p:sp>
    </p:spTree>
    <p:extLst>
      <p:ext uri="{BB962C8B-B14F-4D97-AF65-F5344CB8AC3E}">
        <p14:creationId xmlns:p14="http://schemas.microsoft.com/office/powerpoint/2010/main" val="229832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164711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331123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129928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573176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70259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355757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Task Force Additions- Fall 2023</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68798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E3F2BA-95DF-424F-B893-08035B55BAF3}"/>
              </a:ext>
            </a:extLst>
          </p:cNvPr>
          <p:cNvSpPr/>
          <p:nvPr/>
        </p:nvSpPr>
        <p:spPr>
          <a:xfrm>
            <a:off x="0" y="1143000"/>
            <a:ext cx="121920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CF35A3C-1159-4C66-93A6-3058360173BC}"/>
              </a:ext>
            </a:extLst>
          </p:cNvPr>
          <p:cNvSpPr>
            <a:spLocks noGrp="1"/>
          </p:cNvSpPr>
          <p:nvPr>
            <p:ph type="body" sz="quarter" idx="10"/>
          </p:nvPr>
        </p:nvSpPr>
        <p:spPr>
          <a:xfrm>
            <a:off x="603306" y="2165522"/>
            <a:ext cx="10995660" cy="2526956"/>
          </a:xfrm>
        </p:spPr>
        <p:txBody>
          <a:bodyPr/>
          <a:lstStyle/>
          <a:p>
            <a:r>
              <a:rPr lang="en-US" dirty="0"/>
              <a:t>S.16 – Service Provider</a:t>
            </a:r>
          </a:p>
          <a:p>
            <a:r>
              <a:rPr lang="en-US" dirty="0"/>
              <a:t>Safety Aspects of Electric Vehicles</a:t>
            </a:r>
          </a:p>
        </p:txBody>
      </p:sp>
    </p:spTree>
    <p:extLst>
      <p:ext uri="{BB962C8B-B14F-4D97-AF65-F5344CB8AC3E}">
        <p14:creationId xmlns:p14="http://schemas.microsoft.com/office/powerpoint/2010/main" val="3421969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FCC66B9-08F2-8F87-0F68-7F8A33DAB1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484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01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SCOPE</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dirty="0"/>
              <a:t>To bring knowledge to service providers by focusing on all aspects of safety when working on an electric vehicle by identifying all safety concerns that could potentially present itself during a service event.</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2171538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OBJECTIVE</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dirty="0"/>
              <a:t>To create a recommended practice which will define processes, procedures and concerns relating to all aspects of safety during a service event. </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166054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ATTENTION PLEASE</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dirty="0"/>
              <a:t>In accordance with TMC Board Policy, all personal phones without a silent feature must be turned off during business sessions. </a:t>
            </a:r>
          </a:p>
          <a:p>
            <a:pPr marL="0" indent="0">
              <a:buNone/>
            </a:pPr>
            <a:endParaRPr lang="en-US" dirty="0"/>
          </a:p>
          <a:p>
            <a:pPr marL="0" indent="0">
              <a:buNone/>
            </a:pPr>
            <a:r>
              <a:rPr lang="en-US" b="1" dirty="0"/>
              <a:t>If you must use your phone</a:t>
            </a:r>
            <a:br>
              <a:rPr lang="en-US" b="1" dirty="0"/>
            </a:br>
            <a:r>
              <a:rPr lang="en-US" b="1" dirty="0"/>
              <a:t>—please leave the room!</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pic>
        <p:nvPicPr>
          <p:cNvPr id="2" name="Picture 1">
            <a:extLst>
              <a:ext uri="{FF2B5EF4-FFF2-40B4-BE49-F238E27FC236}">
                <a16:creationId xmlns:a16="http://schemas.microsoft.com/office/drawing/2014/main" id="{94F8A200-F73F-4508-A9FC-4602F47373FB}"/>
              </a:ext>
            </a:extLst>
          </p:cNvPr>
          <p:cNvPicPr>
            <a:picLocks noChangeAspect="1"/>
          </p:cNvPicPr>
          <p:nvPr/>
        </p:nvPicPr>
        <p:blipFill>
          <a:blip r:embed="rId2"/>
          <a:stretch>
            <a:fillRect/>
          </a:stretch>
        </p:blipFill>
        <p:spPr>
          <a:xfrm>
            <a:off x="8356756" y="2521559"/>
            <a:ext cx="3450635" cy="3395766"/>
          </a:xfrm>
          <a:prstGeom prst="rect">
            <a:avLst/>
          </a:prstGeom>
        </p:spPr>
      </p:pic>
    </p:spTree>
    <p:extLst>
      <p:ext uri="{BB962C8B-B14F-4D97-AF65-F5344CB8AC3E}">
        <p14:creationId xmlns:p14="http://schemas.microsoft.com/office/powerpoint/2010/main" val="1430970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normAutofit/>
          </a:bodyPr>
          <a:lstStyle/>
          <a:p>
            <a:r>
              <a:rPr lang="en-US" dirty="0"/>
              <a:t>ATTENTION PLEASE</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r>
              <a:rPr lang="en-US" dirty="0"/>
              <a:t>This is an open meeting of the Technology &amp; Maintenance Council, held in accordance with ATA Antitrust Guidelines which are listed in your meeting packet.</a:t>
            </a:r>
          </a:p>
          <a:p>
            <a:r>
              <a:rPr lang="en-US" dirty="0"/>
              <a:t>Audio or video recordings are not permitted at this session. However, photography is permissible. </a:t>
            </a:r>
          </a:p>
          <a:p>
            <a:r>
              <a:rPr lang="en-US" dirty="0"/>
              <a:t>The opinions expressed in this meeting are those of the individual and not necessarily the opinion of his/her company nor of TMC unless stated otherwise. </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91372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ANTITRUST/PATENT DISCLOSURE</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r>
              <a:rPr lang="en-US" dirty="0"/>
              <a:t>To minimize the possibility of antitrust problems, the guidelines detailed in your registration packet should be followed at all TMC meetings, task force and study group sessions.</a:t>
            </a:r>
          </a:p>
          <a:p>
            <a:r>
              <a:rPr lang="en-US" dirty="0"/>
              <a:t>All participants in any group involved in the development of standards or recommended practices shall disclose, as stated in the antitrust/patent disclosure guidelines in your registration packet, all patents or patent applications that are owned, controlled or licensed by the Participant or Participant’s employer when the Participant reasonably believes such patent or patent application may become material to the standard or RP development process. </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366550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CONSTRUCTIVE COMMENTS ARE APPRECIATED!</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lgn="ctr">
              <a:buNone/>
            </a:pPr>
            <a:r>
              <a:rPr lang="en-US" dirty="0"/>
              <a:t>TMC welcomes your comments, but please make certain that they are constructive and appropriate before you turn in your evaluation sheet!</a:t>
            </a:r>
          </a:p>
          <a:p>
            <a:pPr marL="0" indent="0" algn="ctr">
              <a:buNone/>
            </a:pPr>
            <a:endParaRPr lang="en-US" dirty="0"/>
          </a:p>
          <a:p>
            <a:pPr marL="0" indent="0" algn="ctr">
              <a:buNone/>
            </a:pPr>
            <a:r>
              <a:rPr lang="en-US" dirty="0"/>
              <a:t>Thank You for Your Cooperation!</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291273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599" y="609599"/>
            <a:ext cx="11508419" cy="977463"/>
          </a:xfrm>
        </p:spPr>
        <p:txBody>
          <a:bodyPr>
            <a:noAutofit/>
          </a:bodyPr>
          <a:lstStyle/>
          <a:p>
            <a:r>
              <a:rPr lang="en-US" sz="3200" dirty="0"/>
              <a:t>AGENDA: SAFETY ASPECTS OF ELECTRIC VEHICLES</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dirty="0"/>
              <a:t>Task Force launched Spring Meeting 2023</a:t>
            </a:r>
          </a:p>
          <a:p>
            <a:r>
              <a:rPr lang="en-US" dirty="0"/>
              <a:t>Introductions to task force officers</a:t>
            </a:r>
          </a:p>
          <a:p>
            <a:r>
              <a:rPr lang="en-US" dirty="0"/>
              <a:t>Scope &amp; Purpose finalization and RP Draft review</a:t>
            </a:r>
          </a:p>
          <a:p>
            <a:r>
              <a:rPr lang="en-US" dirty="0"/>
              <a:t>Roundtable discussion – pertinent topics to include/consider</a:t>
            </a:r>
          </a:p>
          <a:p>
            <a:r>
              <a:rPr lang="en-US" dirty="0"/>
              <a:t>Task force participant recruitment</a:t>
            </a:r>
          </a:p>
          <a:p>
            <a:r>
              <a:rPr lang="en-US" dirty="0"/>
              <a:t>Adjournment</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701091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4C9E-9E75-C44D-84BB-EB21738A2354}"/>
              </a:ext>
            </a:extLst>
          </p:cNvPr>
          <p:cNvSpPr>
            <a:spLocks noGrp="1"/>
          </p:cNvSpPr>
          <p:nvPr>
            <p:ph type="title"/>
          </p:nvPr>
        </p:nvSpPr>
        <p:spPr>
          <a:xfrm>
            <a:off x="612648" y="612648"/>
            <a:ext cx="10972800" cy="978408"/>
          </a:xfrm>
        </p:spPr>
        <p:txBody>
          <a:bodyPr/>
          <a:lstStyle/>
          <a:p>
            <a:r>
              <a:rPr lang="en-US" dirty="0"/>
              <a:t>SAFETY ASPECTS OF EV TASK FORCE</a:t>
            </a:r>
          </a:p>
        </p:txBody>
      </p:sp>
      <p:sp>
        <p:nvSpPr>
          <p:cNvPr id="3" name="Content Placeholder 2">
            <a:extLst>
              <a:ext uri="{FF2B5EF4-FFF2-40B4-BE49-F238E27FC236}">
                <a16:creationId xmlns:a16="http://schemas.microsoft.com/office/drawing/2014/main" id="{AB634546-0E3D-AE49-91C8-5ED4E0F4B42D}"/>
              </a:ext>
            </a:extLst>
          </p:cNvPr>
          <p:cNvSpPr>
            <a:spLocks noGrp="1"/>
          </p:cNvSpPr>
          <p:nvPr>
            <p:ph idx="1"/>
          </p:nvPr>
        </p:nvSpPr>
        <p:spPr>
          <a:xfrm>
            <a:off x="410817" y="3148717"/>
            <a:ext cx="3191124" cy="2757116"/>
          </a:xfrm>
        </p:spPr>
        <p:txBody>
          <a:bodyPr>
            <a:normAutofit/>
          </a:bodyPr>
          <a:lstStyle/>
          <a:p>
            <a:pPr marL="0" indent="0" algn="ctr">
              <a:buNone/>
            </a:pPr>
            <a:r>
              <a:rPr lang="en-US" b="1" dirty="0">
                <a:latin typeface="+mn-lt"/>
              </a:rPr>
              <a:t>Chairman</a:t>
            </a:r>
          </a:p>
          <a:p>
            <a:pPr marL="0" indent="0" algn="ctr">
              <a:buNone/>
            </a:pPr>
            <a:r>
              <a:rPr lang="en-US" dirty="0">
                <a:latin typeface="+mn-lt"/>
              </a:rPr>
              <a:t>Chas Voyles</a:t>
            </a:r>
          </a:p>
          <a:p>
            <a:pPr marL="0" indent="0" algn="ctr">
              <a:buNone/>
            </a:pPr>
            <a:r>
              <a:rPr lang="en-US" sz="2000" dirty="0">
                <a:latin typeface="+mn-lt"/>
              </a:rPr>
              <a:t>Sr. Director of Regional Sales / SW Region</a:t>
            </a:r>
          </a:p>
          <a:p>
            <a:pPr marL="0" indent="0" algn="ctr">
              <a:buNone/>
            </a:pPr>
            <a:r>
              <a:rPr lang="en-US" sz="2000" dirty="0">
                <a:latin typeface="+mn-lt"/>
              </a:rPr>
              <a:t>Navistar, Inc</a:t>
            </a:r>
          </a:p>
          <a:p>
            <a:pPr marL="0" indent="0" algn="ctr">
              <a:buNone/>
            </a:pPr>
            <a:r>
              <a:rPr lang="en-US" sz="1800" u="sng" dirty="0">
                <a:solidFill>
                  <a:schemeClr val="accent2">
                    <a:lumMod val="50000"/>
                  </a:schemeClr>
                </a:solidFill>
                <a:latin typeface="+mn-lt"/>
                <a:hlinkClick r:id="rId2"/>
              </a:rPr>
              <a:t>Chas.Voyles@Navistar.com</a:t>
            </a:r>
            <a:br>
              <a:rPr lang="en-US" sz="1800" u="sng" dirty="0">
                <a:solidFill>
                  <a:schemeClr val="accent2">
                    <a:lumMod val="50000"/>
                  </a:schemeClr>
                </a:solidFill>
                <a:latin typeface="+mn-lt"/>
              </a:rPr>
            </a:br>
            <a:r>
              <a:rPr lang="en-US" sz="1800" dirty="0">
                <a:solidFill>
                  <a:schemeClr val="accent2">
                    <a:lumMod val="50000"/>
                  </a:schemeClr>
                </a:solidFill>
                <a:latin typeface="+mn-lt"/>
              </a:rPr>
              <a:t>260-227-1377</a:t>
            </a:r>
            <a:endParaRPr lang="en-US" sz="1800" u="sng" dirty="0">
              <a:solidFill>
                <a:schemeClr val="accent2">
                  <a:lumMod val="50000"/>
                </a:schemeClr>
              </a:solidFill>
              <a:latin typeface="+mn-lt"/>
            </a:endParaRPr>
          </a:p>
        </p:txBody>
      </p:sp>
      <p:sp>
        <p:nvSpPr>
          <p:cNvPr id="5" name="Content Placeholder 2">
            <a:extLst>
              <a:ext uri="{FF2B5EF4-FFF2-40B4-BE49-F238E27FC236}">
                <a16:creationId xmlns:a16="http://schemas.microsoft.com/office/drawing/2014/main" id="{A64C66D1-87A0-45D9-9059-B34DAECE4D91}"/>
              </a:ext>
            </a:extLst>
          </p:cNvPr>
          <p:cNvSpPr txBox="1">
            <a:spLocks/>
          </p:cNvSpPr>
          <p:nvPr/>
        </p:nvSpPr>
        <p:spPr>
          <a:xfrm>
            <a:off x="4260574" y="3148717"/>
            <a:ext cx="3191124" cy="275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BB1C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BB1C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BB1C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mn-lt"/>
              </a:rPr>
              <a:t>Co-Chair</a:t>
            </a:r>
          </a:p>
          <a:p>
            <a:pPr marL="0" indent="0" algn="ctr">
              <a:buFont typeface="Arial" panose="020B0604020202020204" pitchFamily="34" charset="0"/>
              <a:buNone/>
            </a:pPr>
            <a:r>
              <a:rPr lang="en-US" dirty="0">
                <a:latin typeface="+mn-lt"/>
              </a:rPr>
              <a:t>Ashley Rush</a:t>
            </a:r>
          </a:p>
          <a:p>
            <a:pPr marL="0" indent="0" algn="ctr">
              <a:buFont typeface="Arial" panose="020B0604020202020204" pitchFamily="34" charset="0"/>
              <a:buNone/>
            </a:pPr>
            <a:r>
              <a:rPr lang="en-US" sz="2000" dirty="0">
                <a:latin typeface="+mn-lt"/>
              </a:rPr>
              <a:t>Program Manager – Dealer Uptime Advocate </a:t>
            </a:r>
          </a:p>
          <a:p>
            <a:pPr marL="0" indent="0" algn="ctr">
              <a:buFont typeface="Arial" panose="020B0604020202020204" pitchFamily="34" charset="0"/>
              <a:buNone/>
            </a:pPr>
            <a:r>
              <a:rPr lang="en-US" sz="2000" dirty="0">
                <a:latin typeface="+mn-lt"/>
              </a:rPr>
              <a:t>Navistar, Inc</a:t>
            </a:r>
          </a:p>
          <a:p>
            <a:pPr marL="0" indent="0" algn="ctr">
              <a:buNone/>
            </a:pPr>
            <a:r>
              <a:rPr lang="en-US" sz="1800" u="sng" dirty="0">
                <a:solidFill>
                  <a:schemeClr val="accent2">
                    <a:lumMod val="50000"/>
                  </a:schemeClr>
                </a:solidFill>
                <a:latin typeface="+mn-lt"/>
                <a:hlinkClick r:id="rId3"/>
              </a:rPr>
              <a:t>Ashley.Rush@Navistar.com</a:t>
            </a:r>
            <a:br>
              <a:rPr lang="en-US" sz="1800" u="sng" dirty="0">
                <a:solidFill>
                  <a:schemeClr val="accent2">
                    <a:lumMod val="50000"/>
                  </a:schemeClr>
                </a:solidFill>
                <a:latin typeface="+mn-lt"/>
              </a:rPr>
            </a:br>
            <a:r>
              <a:rPr lang="en-US" sz="1800" dirty="0">
                <a:solidFill>
                  <a:schemeClr val="accent2">
                    <a:lumMod val="50000"/>
                  </a:schemeClr>
                </a:solidFill>
                <a:latin typeface="+mn-lt"/>
              </a:rPr>
              <a:t>440-610-7944</a:t>
            </a:r>
            <a:endParaRPr lang="en-US" sz="1800" u="sng" dirty="0">
              <a:solidFill>
                <a:schemeClr val="accent2">
                  <a:lumMod val="50000"/>
                </a:schemeClr>
              </a:solidFill>
              <a:latin typeface="+mn-lt"/>
            </a:endParaRPr>
          </a:p>
          <a:p>
            <a:pPr marL="0" indent="0" algn="ctr">
              <a:buFont typeface="Arial" panose="020B0604020202020204" pitchFamily="34" charset="0"/>
              <a:buNone/>
            </a:pPr>
            <a:endParaRPr lang="en-US" sz="2000" dirty="0"/>
          </a:p>
        </p:txBody>
      </p:sp>
      <p:sp>
        <p:nvSpPr>
          <p:cNvPr id="6" name="Content Placeholder 2">
            <a:extLst>
              <a:ext uri="{FF2B5EF4-FFF2-40B4-BE49-F238E27FC236}">
                <a16:creationId xmlns:a16="http://schemas.microsoft.com/office/drawing/2014/main" id="{037799FD-DDC8-47A1-B21A-13805FD01E0F}"/>
              </a:ext>
            </a:extLst>
          </p:cNvPr>
          <p:cNvSpPr txBox="1">
            <a:spLocks/>
          </p:cNvSpPr>
          <p:nvPr/>
        </p:nvSpPr>
        <p:spPr>
          <a:xfrm>
            <a:off x="8110331" y="3148717"/>
            <a:ext cx="3191124" cy="2757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BB1CF"/>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BB1CF"/>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BB1CF"/>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BB1C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mn-lt"/>
              </a:rPr>
              <a:t>Secretary</a:t>
            </a:r>
          </a:p>
          <a:p>
            <a:pPr marL="0" indent="0" algn="ctr">
              <a:buFont typeface="Arial" panose="020B0604020202020204" pitchFamily="34" charset="0"/>
              <a:buNone/>
            </a:pPr>
            <a:r>
              <a:rPr lang="en-US" dirty="0">
                <a:latin typeface="+mn-lt"/>
              </a:rPr>
              <a:t>Steve Smith</a:t>
            </a:r>
          </a:p>
          <a:p>
            <a:pPr marL="0" indent="0" algn="ctr">
              <a:buFont typeface="Arial" panose="020B0604020202020204" pitchFamily="34" charset="0"/>
              <a:buNone/>
            </a:pPr>
            <a:r>
              <a:rPr lang="en-US" sz="2000" dirty="0">
                <a:latin typeface="+mn-lt"/>
              </a:rPr>
              <a:t>Mobile Manager</a:t>
            </a:r>
            <a:br>
              <a:rPr lang="en-US" sz="2000" dirty="0">
                <a:latin typeface="+mn-lt"/>
              </a:rPr>
            </a:br>
            <a:endParaRPr lang="en-US" sz="2000" dirty="0">
              <a:latin typeface="+mn-lt"/>
            </a:endParaRPr>
          </a:p>
          <a:p>
            <a:pPr marL="0" indent="0" algn="ctr">
              <a:buFont typeface="Arial" panose="020B0604020202020204" pitchFamily="34" charset="0"/>
              <a:buNone/>
            </a:pPr>
            <a:r>
              <a:rPr lang="en-US" sz="2000" dirty="0">
                <a:latin typeface="+mn-lt"/>
              </a:rPr>
              <a:t>Hill International Trucks</a:t>
            </a:r>
          </a:p>
          <a:p>
            <a:pPr marL="0" indent="0" algn="ctr">
              <a:buNone/>
            </a:pPr>
            <a:r>
              <a:rPr lang="en-US" sz="1800" u="sng" dirty="0">
                <a:solidFill>
                  <a:schemeClr val="accent2">
                    <a:lumMod val="50000"/>
                  </a:schemeClr>
                </a:solidFill>
                <a:latin typeface="+mn-lt"/>
                <a:hlinkClick r:id="rId4"/>
              </a:rPr>
              <a:t>SSmith@Hillintltrucks.com</a:t>
            </a:r>
            <a:br>
              <a:rPr lang="en-US" sz="1800" u="sng" dirty="0">
                <a:solidFill>
                  <a:schemeClr val="accent2">
                    <a:lumMod val="50000"/>
                  </a:schemeClr>
                </a:solidFill>
                <a:latin typeface="+mn-lt"/>
              </a:rPr>
            </a:br>
            <a:r>
              <a:rPr lang="en-US" sz="1800" dirty="0">
                <a:solidFill>
                  <a:schemeClr val="accent2">
                    <a:lumMod val="50000"/>
                  </a:schemeClr>
                </a:solidFill>
                <a:latin typeface="+mn-lt"/>
              </a:rPr>
              <a:t>330-383-0431</a:t>
            </a:r>
            <a:endParaRPr lang="en-US" sz="1800" u="sng" dirty="0">
              <a:solidFill>
                <a:schemeClr val="accent2">
                  <a:lumMod val="50000"/>
                </a:schemeClr>
              </a:solidFill>
              <a:latin typeface="+mn-lt"/>
            </a:endParaRPr>
          </a:p>
          <a:p>
            <a:pPr marL="0" indent="0" algn="ctr">
              <a:buFont typeface="Arial" panose="020B0604020202020204" pitchFamily="34" charset="0"/>
              <a:buNone/>
            </a:pPr>
            <a:endParaRPr lang="en-US" sz="2000" dirty="0"/>
          </a:p>
          <a:p>
            <a:pPr marL="0" indent="0" algn="ctr">
              <a:buFont typeface="Arial" panose="020B0604020202020204" pitchFamily="34" charset="0"/>
              <a:buNone/>
            </a:pPr>
            <a:endParaRPr lang="en-US" sz="2000" dirty="0"/>
          </a:p>
        </p:txBody>
      </p:sp>
      <p:pic>
        <p:nvPicPr>
          <p:cNvPr id="11" name="Picture 10" descr="A person wearing glasses&#10;&#10;Description automatically generated with low confidence">
            <a:extLst>
              <a:ext uri="{FF2B5EF4-FFF2-40B4-BE49-F238E27FC236}">
                <a16:creationId xmlns:a16="http://schemas.microsoft.com/office/drawing/2014/main" id="{4CDE4C6D-5151-40AD-BD48-C653D2753B20}"/>
              </a:ext>
            </a:extLst>
          </p:cNvPr>
          <p:cNvPicPr>
            <a:picLocks noChangeAspect="1"/>
          </p:cNvPicPr>
          <p:nvPr/>
        </p:nvPicPr>
        <p:blipFill>
          <a:blip r:embed="rId5"/>
          <a:stretch>
            <a:fillRect/>
          </a:stretch>
        </p:blipFill>
        <p:spPr>
          <a:xfrm>
            <a:off x="5157626" y="1319917"/>
            <a:ext cx="1590500" cy="1828800"/>
          </a:xfrm>
          <a:prstGeom prst="ellipse">
            <a:avLst/>
          </a:prstGeom>
          <a:ln>
            <a:noFill/>
          </a:ln>
          <a:effectLst>
            <a:softEdge rad="112500"/>
          </a:effectLst>
        </p:spPr>
      </p:pic>
      <p:pic>
        <p:nvPicPr>
          <p:cNvPr id="15" name="Picture 14" descr="A person standing in front of a sign&#10;&#10;Description automatically generated with medium confidence">
            <a:extLst>
              <a:ext uri="{FF2B5EF4-FFF2-40B4-BE49-F238E27FC236}">
                <a16:creationId xmlns:a16="http://schemas.microsoft.com/office/drawing/2014/main" id="{7B3EC288-76E1-4F67-ADD0-311FD875D3BA}"/>
              </a:ext>
            </a:extLst>
          </p:cNvPr>
          <p:cNvPicPr>
            <a:picLocks/>
          </p:cNvPicPr>
          <p:nvPr/>
        </p:nvPicPr>
        <p:blipFill>
          <a:blip r:embed="rId6"/>
          <a:stretch>
            <a:fillRect/>
          </a:stretch>
        </p:blipFill>
        <p:spPr>
          <a:xfrm>
            <a:off x="8989241" y="1319917"/>
            <a:ext cx="1591056" cy="1828800"/>
          </a:xfrm>
          <a:prstGeom prst="ellipse">
            <a:avLst/>
          </a:prstGeom>
          <a:ln>
            <a:noFill/>
          </a:ln>
          <a:effectLst>
            <a:softEdge rad="112500"/>
          </a:effectLst>
        </p:spPr>
      </p:pic>
      <p:pic>
        <p:nvPicPr>
          <p:cNvPr id="7" name="Picture 6">
            <a:extLst>
              <a:ext uri="{FF2B5EF4-FFF2-40B4-BE49-F238E27FC236}">
                <a16:creationId xmlns:a16="http://schemas.microsoft.com/office/drawing/2014/main" id="{CB87FC3A-EDC2-4225-9AE1-3C34C934B83C}"/>
              </a:ext>
            </a:extLst>
          </p:cNvPr>
          <p:cNvPicPr>
            <a:picLocks noChangeAspect="1"/>
          </p:cNvPicPr>
          <p:nvPr/>
        </p:nvPicPr>
        <p:blipFill>
          <a:blip r:embed="rId7"/>
          <a:stretch>
            <a:fillRect/>
          </a:stretch>
        </p:blipFill>
        <p:spPr>
          <a:xfrm>
            <a:off x="1445289" y="1361550"/>
            <a:ext cx="1267192" cy="1747319"/>
          </a:xfrm>
          <a:prstGeom prst="ellipse">
            <a:avLst/>
          </a:prstGeom>
          <a:ln>
            <a:noFill/>
          </a:ln>
          <a:effectLst>
            <a:softEdge rad="112500"/>
          </a:effectLst>
        </p:spPr>
      </p:pic>
    </p:spTree>
    <p:extLst>
      <p:ext uri="{BB962C8B-B14F-4D97-AF65-F5344CB8AC3E}">
        <p14:creationId xmlns:p14="http://schemas.microsoft.com/office/powerpoint/2010/main" val="2457486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5965C-54F5-D14C-94D6-F02382D9E1D4}"/>
              </a:ext>
            </a:extLst>
          </p:cNvPr>
          <p:cNvSpPr>
            <a:spLocks noGrp="1"/>
          </p:cNvSpPr>
          <p:nvPr>
            <p:ph type="title"/>
          </p:nvPr>
        </p:nvSpPr>
        <p:spPr>
          <a:xfrm>
            <a:off x="609600" y="609599"/>
            <a:ext cx="10972800" cy="977463"/>
          </a:xfrm>
        </p:spPr>
        <p:txBody>
          <a:bodyPr/>
          <a:lstStyle/>
          <a:p>
            <a:r>
              <a:rPr lang="en-US" dirty="0"/>
              <a:t>WHY DO WE NEED THIS RP?</a:t>
            </a:r>
          </a:p>
        </p:txBody>
      </p:sp>
      <p:sp>
        <p:nvSpPr>
          <p:cNvPr id="4" name="Content Placeholder 3">
            <a:extLst>
              <a:ext uri="{FF2B5EF4-FFF2-40B4-BE49-F238E27FC236}">
                <a16:creationId xmlns:a16="http://schemas.microsoft.com/office/drawing/2014/main" id="{1ED64729-483D-9340-9697-E95388198DF5}"/>
              </a:ext>
            </a:extLst>
          </p:cNvPr>
          <p:cNvSpPr>
            <a:spLocks noGrp="1"/>
          </p:cNvSpPr>
          <p:nvPr>
            <p:ph idx="4294967295"/>
          </p:nvPr>
        </p:nvSpPr>
        <p:spPr>
          <a:xfrm>
            <a:off x="609600" y="1587063"/>
            <a:ext cx="10972800" cy="4330262"/>
          </a:xfrm>
        </p:spPr>
        <p:txBody>
          <a:bodyPr/>
          <a:lstStyle/>
          <a:p>
            <a:pPr marL="0" indent="0">
              <a:buNone/>
            </a:pPr>
            <a:r>
              <a:rPr lang="en-US" dirty="0"/>
              <a:t>Service Providers and Fleets are working with extreme high voltage and need to understand </a:t>
            </a:r>
            <a:r>
              <a:rPr lang="en-US"/>
              <a:t>the safety guidelines </a:t>
            </a:r>
            <a:r>
              <a:rPr lang="en-US" dirty="0"/>
              <a:t>when working with it.</a:t>
            </a:r>
          </a:p>
          <a:p>
            <a:pPr marL="0" indent="0">
              <a:buNone/>
            </a:pPr>
            <a:endParaRPr lang="en-US" dirty="0"/>
          </a:p>
          <a:p>
            <a:pPr marL="0" indent="0">
              <a:buNone/>
            </a:pPr>
            <a:r>
              <a:rPr lang="en-US" dirty="0"/>
              <a:t>This Recommended Practice will be a “Living Document”, meaning as BEV evolve in the industry, updates will happen to this document.</a:t>
            </a:r>
          </a:p>
          <a:p>
            <a:pPr marL="0" indent="0">
              <a:buNone/>
            </a:pPr>
            <a:endParaRPr lang="en-US" dirty="0"/>
          </a:p>
        </p:txBody>
      </p:sp>
      <p:sp>
        <p:nvSpPr>
          <p:cNvPr id="7" name="TextBox 6">
            <a:extLst>
              <a:ext uri="{FF2B5EF4-FFF2-40B4-BE49-F238E27FC236}">
                <a16:creationId xmlns:a16="http://schemas.microsoft.com/office/drawing/2014/main" id="{18CAE23A-7795-EF44-87A4-5748255B4A97}"/>
              </a:ext>
            </a:extLst>
          </p:cNvPr>
          <p:cNvSpPr txBox="1"/>
          <p:nvPr/>
        </p:nvSpPr>
        <p:spPr>
          <a:xfrm>
            <a:off x="7656844" y="6260490"/>
            <a:ext cx="3925556" cy="415498"/>
          </a:xfrm>
          <a:prstGeom prst="rect">
            <a:avLst/>
          </a:prstGeom>
          <a:noFill/>
        </p:spPr>
        <p:txBody>
          <a:bodyPr wrap="square" rtlCol="0">
            <a:spAutoFit/>
          </a:bodyPr>
          <a:lstStyle/>
          <a:p>
            <a:r>
              <a:rPr lang="en-US" sz="2100" b="1" dirty="0">
                <a:solidFill>
                  <a:schemeClr val="bg1"/>
                </a:solidFill>
              </a:rPr>
              <a:t>Session Sponsored By</a:t>
            </a:r>
          </a:p>
        </p:txBody>
      </p:sp>
    </p:spTree>
    <p:extLst>
      <p:ext uri="{BB962C8B-B14F-4D97-AF65-F5344CB8AC3E}">
        <p14:creationId xmlns:p14="http://schemas.microsoft.com/office/powerpoint/2010/main" val="2799399835"/>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alForum19_16x9" id="{BE0A8372-BFFE-E547-A54B-13CE4549F1C1}" vid="{6337DB41-23F9-ED44-A6AA-188402042D26}"/>
    </a:ext>
  </a:extLst>
</a:theme>
</file>

<file path=ppt/theme/theme2.xml><?xml version="1.0" encoding="utf-8"?>
<a:theme xmlns:a="http://schemas.openxmlformats.org/drawingml/2006/main" name="1_Office Theme">
  <a:themeElements>
    <a:clrScheme name="Custom 6">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alForum19_16x9" id="{BE0A8372-BFFE-E547-A54B-13CE4549F1C1}" vid="{6337DB41-23F9-ED44-A6AA-188402042D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9BBB912900DE4AB024DB9D35FE1FEB" ma:contentTypeVersion="10" ma:contentTypeDescription="Create a new document." ma:contentTypeScope="" ma:versionID="4b69876ba989052e400039faaa648818">
  <xsd:schema xmlns:xsd="http://www.w3.org/2001/XMLSchema" xmlns:xs="http://www.w3.org/2001/XMLSchema" xmlns:p="http://schemas.microsoft.com/office/2006/metadata/properties" xmlns:ns2="67324f75-556c-447f-b8a5-09f5eae92bd7" targetNamespace="http://schemas.microsoft.com/office/2006/metadata/properties" ma:root="true" ma:fieldsID="8618ff703c8cc4848178c8ddccef85ac" ns2:_="">
    <xsd:import namespace="67324f75-556c-447f-b8a5-09f5eae92b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324f75-556c-447f-b8a5-09f5eae92b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D6816F-A2DF-41F2-AF50-CF1A73BAC8D9}">
  <ds:schemaRefs>
    <ds:schemaRef ds:uri="http://schemas.microsoft.com/sharepoint/v3/contenttype/forms"/>
  </ds:schemaRefs>
</ds:datastoreItem>
</file>

<file path=customXml/itemProps2.xml><?xml version="1.0" encoding="utf-8"?>
<ds:datastoreItem xmlns:ds="http://schemas.openxmlformats.org/officeDocument/2006/customXml" ds:itemID="{D70E0576-9CFD-4FAA-A1D4-ADE7D331F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324f75-556c-447f-b8a5-09f5eae92b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63FC5B-F00E-4FCF-931C-3E204320A404}">
  <ds:schemaRefs>
    <ds:schemaRef ds:uri="http://schemas.openxmlformats.org/package/2006/metadata/core-properties"/>
    <ds:schemaRef ds:uri="http://schemas.microsoft.com/office/2006/documentManagement/types"/>
    <ds:schemaRef ds:uri="http://schemas.microsoft.com/office/infopath/2007/PartnerControls"/>
    <ds:schemaRef ds:uri="67324f75-556c-447f-b8a5-09f5eae92bd7"/>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7098</TotalTime>
  <Words>824</Words>
  <Application>Microsoft Office PowerPoint</Application>
  <PresentationFormat>Widescreen</PresentationFormat>
  <Paragraphs>98</Paragraphs>
  <Slides>23</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Trebuchet MS</vt:lpstr>
      <vt:lpstr>Office Theme</vt:lpstr>
      <vt:lpstr>1_Office Theme</vt:lpstr>
      <vt:lpstr>PowerPoint Presentation</vt:lpstr>
      <vt:lpstr>PowerPoint Presentation</vt:lpstr>
      <vt:lpstr>ATTENTION PLEASE</vt:lpstr>
      <vt:lpstr>ATTENTION PLEASE</vt:lpstr>
      <vt:lpstr>ANTITRUST/PATENT DISCLOSURE</vt:lpstr>
      <vt:lpstr>CONSTRUCTIVE COMMENTS ARE APPRECIATED!</vt:lpstr>
      <vt:lpstr>AGENDA: SAFETY ASPECTS OF ELECTRIC VEHICLES</vt:lpstr>
      <vt:lpstr>SAFETY ASPECTS OF EV TASK FORCE</vt:lpstr>
      <vt:lpstr>WHY DO WE NEED THIS RP?</vt:lpstr>
      <vt:lpstr>TIMELINE TO RP COMPLETION</vt:lpstr>
      <vt:lpstr>TIMELINE TO RP COMPLETION</vt:lpstr>
      <vt:lpstr>SAFETY ASPECTS OF EV RP TIMELINE</vt:lpstr>
      <vt:lpstr>Task Force Additions- Fall 2023</vt:lpstr>
      <vt:lpstr>Task Force Additions- Fall 2023</vt:lpstr>
      <vt:lpstr>Task Force Additions- Fall 2023</vt:lpstr>
      <vt:lpstr>Task Force Additions- Fall 2023</vt:lpstr>
      <vt:lpstr>Task Force Additions- Fall 2023</vt:lpstr>
      <vt:lpstr>Task Force Additions- Fall 2023</vt:lpstr>
      <vt:lpstr>Task Force Additions- Fall 2023</vt:lpstr>
      <vt:lpstr>PowerPoint Presentation</vt:lpstr>
      <vt:lpstr>PowerPoint Presentation</vt:lpstr>
      <vt:lpstr>SCOPE</vt:lpstr>
      <vt:lpstr>OBJECTIVE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Rush, Ashley</cp:lastModifiedBy>
  <cp:revision>141</cp:revision>
  <cp:lastPrinted>2022-03-03T19:39:14Z</cp:lastPrinted>
  <dcterms:created xsi:type="dcterms:W3CDTF">2019-03-07T20:27:59Z</dcterms:created>
  <dcterms:modified xsi:type="dcterms:W3CDTF">2023-09-22T15:20:16Z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0x010100969BBB912900DE4AB024DB9D35FE1FEB</vt:lpwstr>
  </property>
</Properties>
</file>